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34"/>
  </p:notesMasterIdLst>
  <p:sldIdLst>
    <p:sldId id="325" r:id="rId2"/>
    <p:sldId id="310" r:id="rId3"/>
    <p:sldId id="312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4" r:id="rId15"/>
    <p:sldId id="391" r:id="rId16"/>
    <p:sldId id="373" r:id="rId17"/>
    <p:sldId id="374" r:id="rId18"/>
    <p:sldId id="372" r:id="rId19"/>
    <p:sldId id="393" r:id="rId20"/>
    <p:sldId id="338" r:id="rId21"/>
    <p:sldId id="358" r:id="rId22"/>
    <p:sldId id="376" r:id="rId23"/>
    <p:sldId id="334" r:id="rId24"/>
    <p:sldId id="377" r:id="rId25"/>
    <p:sldId id="379" r:id="rId26"/>
    <p:sldId id="375" r:id="rId27"/>
    <p:sldId id="378" r:id="rId28"/>
    <p:sldId id="352" r:id="rId29"/>
    <p:sldId id="353" r:id="rId30"/>
    <p:sldId id="354" r:id="rId31"/>
    <p:sldId id="355" r:id="rId32"/>
    <p:sldId id="3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8"/>
    <p:restoredTop sz="95706"/>
  </p:normalViewPr>
  <p:slideViewPr>
    <p:cSldViewPr snapToGrid="0" snapToObjects="1">
      <p:cViewPr>
        <p:scale>
          <a:sx n="100" d="100"/>
          <a:sy n="100" d="100"/>
        </p:scale>
        <p:origin x="52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47220-192F-6042-A098-463A38CC80B1}" type="datetimeFigureOut">
              <a:rPr kumimoji="1" lang="zh-CN" altLang="en-US" smtClean="0"/>
              <a:t>15/12/3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660CE-57A5-8A47-BB12-1D49870675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660CE-57A5-8A47-BB12-1D49870675F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11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660CE-57A5-8A47-BB12-1D49870675F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3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9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3505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2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3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9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90" y="1640106"/>
            <a:ext cx="2156534" cy="23352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8870" y="7101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交流微信群，请扫一扫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9600" y="1081435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加不进去，可以先加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老师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51" y="1450767"/>
            <a:ext cx="3797628" cy="37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校园招聘的主要地点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0900" y="1257300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北京、天津、上海、广州、哈尔滨、西安、成都、武汉、杭州、深圳（香港）、南京、合肥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5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哪些互联网公司会参加校园招聘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23368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smtClean="0">
                <a:latin typeface="Microsoft YaHei" charset="0"/>
                <a:ea typeface="Microsoft YaHei" charset="0"/>
                <a:cs typeface="Microsoft YaHei" charset="0"/>
              </a:rPr>
              <a:t>你</a:t>
            </a:r>
            <a:r>
              <a:rPr kumimoji="1" lang="zh-CN" altLang="en-US" sz="4800" dirty="0" smtClean="0">
                <a:latin typeface="Microsoft YaHei" charset="0"/>
                <a:ea typeface="Microsoft YaHei" charset="0"/>
                <a:cs typeface="Microsoft YaHei" charset="0"/>
              </a:rPr>
              <a:t>叫得上名字的公司，都会来</a:t>
            </a:r>
            <a:endParaRPr kumimoji="1" lang="zh-CN" altLang="en-US" sz="4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面试流程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5748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dirty="0" smtClean="0">
                <a:latin typeface="Microsoft YaHei" charset="0"/>
                <a:ea typeface="Microsoft YaHei" charset="0"/>
                <a:cs typeface="Microsoft YaHei" charset="0"/>
              </a:rPr>
              <a:t>网申、笔试、集体面试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4800" dirty="0" smtClean="0">
                <a:latin typeface="Microsoft YaHei" charset="0"/>
                <a:ea typeface="Microsoft YaHei" charset="0"/>
                <a:cs typeface="Microsoft YaHei" charset="0"/>
              </a:rPr>
              <a:t>业务面试、</a:t>
            </a:r>
            <a:r>
              <a:rPr kumimoji="1" lang="en-US" altLang="zh-CN" sz="4800" dirty="0" smtClean="0"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kumimoji="1" lang="zh-CN" altLang="en-US" sz="4800" dirty="0" smtClean="0">
                <a:latin typeface="Microsoft YaHei" charset="0"/>
                <a:ea typeface="Microsoft YaHei" charset="0"/>
                <a:cs typeface="Microsoft YaHei" charset="0"/>
              </a:rPr>
              <a:t> 面试</a:t>
            </a:r>
            <a:endParaRPr kumimoji="1" lang="zh-CN" altLang="en-US" sz="4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面试经验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23749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dirty="0" smtClean="0">
                <a:latin typeface="Microsoft YaHei" charset="0"/>
                <a:ea typeface="Microsoft YaHei" charset="0"/>
                <a:cs typeface="Microsoft YaHei" charset="0"/>
              </a:rPr>
              <a:t>可以霸笔、霸面吗？</a:t>
            </a:r>
            <a:endParaRPr kumimoji="1" lang="zh-CN" altLang="en-US" sz="4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4200" y="635843"/>
            <a:ext cx="58293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前腾讯网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腾讯微博产品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负责人</a:t>
            </a:r>
            <a:endParaRPr lang="zh-CN" altLang="en-US" sz="3600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互联网魔法训练营金牌导师，立志建立互联网产品圈的黄埔军校。 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前腾讯网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腾讯微博产品负责人。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从事互联网产品工作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13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年，资深产品大咖。拥有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年的校园招聘面试经验，曾经担任超过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150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位毕业生的入职导师，对于互联网人才培养经验丰富。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曾任腾讯产品总监、产品经理发展通道委员、腾讯学院资深讲师。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曾参与腾讯产品岗位的人才建模，培养出一大批互联网产品精英。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0"/>
            <a:ext cx="612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81" y="-1479729"/>
            <a:ext cx="12238481" cy="7137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集体面试案例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Kaka</a:t>
            </a: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心目中最牛的产品经理是谁？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743" y="1015663"/>
            <a:ext cx="12857485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7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是他？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663"/>
            <a:ext cx="7743689" cy="58423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5662"/>
            <a:ext cx="7146279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720309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你就是自己的产品经理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gsrc.baidu.com/forum/pic/item/aab50a7b78f480b10bd187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541"/>
          <a:stretch/>
        </p:blipFill>
        <p:spPr bwMode="auto">
          <a:xfrm>
            <a:off x="-108860" y="0"/>
            <a:ext cx="13335000" cy="686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你最近</a:t>
            </a:r>
            <a:r>
              <a:rPr lang="zh-CN" altLang="en-US" sz="48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陪女友度过的周末是怎样策划的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04800"/>
            <a:ext cx="12192000" cy="80006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3968571"/>
            <a:ext cx="12192000" cy="2446824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互联网</a:t>
            </a:r>
            <a:r>
              <a:rPr lang="zh-CN" alt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人才趋势 </a:t>
            </a:r>
            <a:r>
              <a:rPr lang="en-US" altLang="zh-CN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&amp;</a:t>
            </a:r>
            <a:r>
              <a:rPr lang="zh-CN" altLang="en-US" sz="4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产品经理入门</a:t>
            </a:r>
          </a:p>
          <a:p>
            <a:pPr algn="ctr">
              <a:lnSpc>
                <a:spcPct val="150000"/>
              </a:lnSpc>
            </a:pPr>
            <a:endParaRPr lang="zh-CN" altLang="en-US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哈尔滨工业大学   </a:t>
            </a:r>
            <a:r>
              <a:rPr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lang="zh-CN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互联网魔法训练营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12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endParaRPr kumimoji="1"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23889" y="1381532"/>
            <a:ext cx="637381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亲爱的塔蒂阿娜博士：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　我是一只竹节虫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竹节虫，英文名字为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stickinsect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，拉丁文学名为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Necrosciasparaxes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，体形修长，貌似小棍或小树枝。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，名字叫忒吉。这真让人尴尬，在给你写信的同时我还在交配，我和我的配偶不停地做爱已经有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整整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个星期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了。我累得已经快灵魂出窍了，但他一点停下来的意思都没有。他说这么做是因为他爱我爱得发疯，但我认为他是真的疯了。我该怎样才能让他停下来呢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　　一只对性爱感到厌倦的竹节虫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08" y="1560860"/>
            <a:ext cx="3240832" cy="4719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了解自己和人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749" y="1662460"/>
            <a:ext cx="2771313" cy="34810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460"/>
            <a:ext cx="2390314" cy="3481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314" y="1662460"/>
            <a:ext cx="2560434" cy="3481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89" y="1662460"/>
            <a:ext cx="2343808" cy="3481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497" y="1662460"/>
            <a:ext cx="2723819" cy="34810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推荐一些书籍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979458" y="1257125"/>
            <a:ext cx="4714908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sym typeface="Arial" charset="0"/>
              </a:rPr>
              <a:t>产品经理岗位的由来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979458" y="1887919"/>
            <a:ext cx="5616608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47700" indent="-28575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1927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年，美国</a:t>
            </a:r>
            <a:r>
              <a:rPr lang="en-US" dirty="0">
                <a:latin typeface="微软雅黑" pitchFamily="34" charset="-122"/>
                <a:ea typeface="微软雅黑" pitchFamily="34" charset="-122"/>
              </a:rPr>
              <a:t>P＆G(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宝洁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公司出现第一名产品经理以来，产品管理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制度逐渐在越来越多的行业得到应用和推广，并且取得了广泛的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成功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979458" y="3791097"/>
            <a:ext cx="4714908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sym typeface="Arial" charset="0"/>
              </a:rPr>
              <a:t>产品经理定义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979458" y="4434035"/>
            <a:ext cx="10298142" cy="19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47700" indent="-28575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把产品经理，直观地理解为产品策划或者项目管理，这是不完整的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647700" indent="-28575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产品经理是一个产品线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CEO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，他们是担负产品的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策划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经营、管理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的职业经理人，他们的工作纵深从产品创意、策划实施、产品实现、产品上市、市场推广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直到产品寿命终止的全过程，过程中需要跟各个环节的人打交道。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http_img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6" y="1169962"/>
            <a:ext cx="3575044" cy="268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 bwMode="auto">
          <a:xfrm>
            <a:off x="7689842" y="3881733"/>
            <a:ext cx="31432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20000"/>
              </a:spcBef>
              <a:buSzPct val="80000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腾讯第一产品经理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：马化腾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产品经理的由来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哈尔滨雾霾爆表</a:t>
            </a:r>
            <a:r>
              <a:rPr lang="en-US" altLang="zh-CN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59310" y="1481519"/>
            <a:ext cx="5489608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0485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现哈尔滨雾霾爆表，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PM2.5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达到了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多，环保局发出橙色预警</a:t>
            </a:r>
          </a:p>
          <a:p>
            <a:pPr marL="70485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charset="0"/>
              <a:buChar char="•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0485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假设你是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BAT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位产品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经理（任选一家公司），现在需要你做一个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，呈现哈尔滨的空气质量情况。你觉得这款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的首页应该是怎样的？请画出来。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7594"/>
          <a:stretch/>
        </p:blipFill>
        <p:spPr>
          <a:xfrm>
            <a:off x="6208227" y="1015663"/>
            <a:ext cx="5983774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10"/>
            <a:ext cx="12192000" cy="67711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你的 </a:t>
            </a:r>
            <a:r>
              <a:rPr lang="en-US" altLang="zh-CN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如何形成优势和特色？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把首页设计出来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663"/>
            <a:ext cx="12192000" cy="59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0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72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最有特色的功能，开发说做不到</a:t>
            </a:r>
            <a:r>
              <a:rPr lang="en-US" altLang="zh-CN" sz="4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后续的运营和推广</a:t>
            </a:r>
            <a:endParaRPr lang="zh-CN" altLang="en-US" sz="4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77792" y="1853530"/>
            <a:ext cx="6429408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0485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后续数据和服务怎么更新？</a:t>
            </a:r>
          </a:p>
          <a:p>
            <a:pPr marL="704850" indent="-34290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charset="0"/>
              <a:buChar char="•"/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647700" indent="-28575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如何让更多的人使用你的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 marL="361950" eaLnBrk="0" hangingPunct="0">
              <a:lnSpc>
                <a:spcPct val="150000"/>
              </a:lnSpc>
              <a:spcBef>
                <a:spcPct val="20000"/>
              </a:spcBef>
              <a:buSzPct val="80000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647700" indent="-285750" eaLnBrk="0" hangingPunct="0">
              <a:lnSpc>
                <a:spcPct val="15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将检测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哪些数据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来说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运转情况？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252919"/>
            <a:ext cx="4686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5"/>
          <p:cNvGrpSpPr/>
          <p:nvPr/>
        </p:nvGrpSpPr>
        <p:grpSpPr>
          <a:xfrm>
            <a:off x="5436989" y="1544092"/>
            <a:ext cx="1171575" cy="1209675"/>
            <a:chOff x="3976489" y="1628800"/>
            <a:chExt cx="1171575" cy="1209675"/>
          </a:xfrm>
        </p:grpSpPr>
        <p:pic>
          <p:nvPicPr>
            <p:cNvPr id="7" name="图片 3" descr="C:\Users\clarenceli.TENCENT\Desktop\未标题-2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489" y="1628800"/>
              <a:ext cx="1171575" cy="120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4140200" y="1844824"/>
              <a:ext cx="863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Rectangle 111"/>
          <p:cNvSpPr>
            <a:spLocks noChangeArrowheads="1"/>
          </p:cNvSpPr>
          <p:nvPr/>
        </p:nvSpPr>
        <p:spPr bwMode="auto">
          <a:xfrm>
            <a:off x="0" y="3216275"/>
            <a:ext cx="12192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20000"/>
              </a:spcBef>
              <a:buSzPct val="80000"/>
            </a:pPr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 帮助做好产品策划的一些建议</a:t>
            </a:r>
            <a:endParaRPr lang="en-US" altLang="zh-CN" sz="5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0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 b="24119"/>
          <a:stretch/>
        </p:blipFill>
        <p:spPr>
          <a:xfrm>
            <a:off x="1742523" y="393700"/>
            <a:ext cx="880855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做最挑剔的人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4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85000" y="866760"/>
            <a:ext cx="520700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前小米人力资源负责人：</a:t>
            </a:r>
            <a:r>
              <a:rPr lang="zh-CN" altLang="en-US" sz="32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田在磊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互联网魔法训练营金牌导师。 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年互联网行业人力资源从业经历，前小米科技人力资源负责人。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带领团队组织大学校园招聘工作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年，经手的学生超过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100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万，深谙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面试攻略，被行业内称为麻辣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面试官。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曾在中国软件、开心网、小米等多家互联网公司任职人力方面管理工作。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在北京大学等多所高校进行学生就业指导咨询。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1" y="0"/>
            <a:ext cx="701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393700"/>
            <a:ext cx="9525000" cy="6832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700" y="381000"/>
            <a:ext cx="51435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没用过好东西的人，凭什么能做出好的东西？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larenceli.TENCENT\Desktop\182787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71" y="682939"/>
            <a:ext cx="5133018" cy="68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0300" y="1197866"/>
            <a:ext cx="9153398" cy="68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13978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顶尖的产品体验传统领域更多，你留意了吗？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90" y="1640106"/>
            <a:ext cx="2156534" cy="23352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8870" y="7101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交流微信群，请扫一扫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9600" y="1081435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加不进去，可以先加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ROC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老师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51" y="1450767"/>
            <a:ext cx="3797628" cy="37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://imgsrc.baidu.com/forum/pic/item/4cd2b2112f9d4c3bca80c491.jpg"/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6"/>
          <a:stretch/>
        </p:blipFill>
        <p:spPr bwMode="auto">
          <a:xfrm>
            <a:off x="0" y="-371165"/>
            <a:ext cx="12191731" cy="730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MH_SubTitle_1"/>
          <p:cNvSpPr>
            <a:spLocks noChangeArrowheads="1"/>
          </p:cNvSpPr>
          <p:nvPr/>
        </p:nvSpPr>
        <p:spPr bwMode="auto">
          <a:xfrm>
            <a:off x="3358496" y="1085959"/>
            <a:ext cx="3408363" cy="533400"/>
          </a:xfrm>
          <a:custGeom>
            <a:avLst/>
            <a:gdLst>
              <a:gd name="T0" fmla="*/ 0 w 3191934"/>
              <a:gd name="T1" fmla="*/ 0 h 499533"/>
              <a:gd name="T2" fmla="*/ 3408363 w 3191934"/>
              <a:gd name="T3" fmla="*/ 0 h 499533"/>
              <a:gd name="T4" fmla="*/ 3408363 w 3191934"/>
              <a:gd name="T5" fmla="*/ 533400 h 499533"/>
              <a:gd name="T6" fmla="*/ 0 w 3191934"/>
              <a:gd name="T7" fmla="*/ 533400 h 499533"/>
              <a:gd name="T8" fmla="*/ 0 w 3191934"/>
              <a:gd name="T9" fmla="*/ 447513 h 499533"/>
              <a:gd name="T10" fmla="*/ 180815 w 3191934"/>
              <a:gd name="T11" fmla="*/ 266699 h 499533"/>
              <a:gd name="T12" fmla="*/ 0 w 3191934"/>
              <a:gd name="T13" fmla="*/ 85886 h 4995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91934"/>
              <a:gd name="T22" fmla="*/ 0 h 499533"/>
              <a:gd name="T23" fmla="*/ 3191934 w 3191934"/>
              <a:gd name="T24" fmla="*/ 499533 h 4995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91934" h="499533">
                <a:moveTo>
                  <a:pt x="0" y="0"/>
                </a:moveTo>
                <a:lnTo>
                  <a:pt x="3191934" y="0"/>
                </a:lnTo>
                <a:lnTo>
                  <a:pt x="3191934" y="499533"/>
                </a:lnTo>
                <a:lnTo>
                  <a:pt x="0" y="499533"/>
                </a:lnTo>
                <a:lnTo>
                  <a:pt x="0" y="419099"/>
                </a:lnTo>
                <a:cubicBezTo>
                  <a:pt x="93520" y="419099"/>
                  <a:pt x="169333" y="343286"/>
                  <a:pt x="169333" y="249766"/>
                </a:cubicBezTo>
                <a:cubicBezTo>
                  <a:pt x="169333" y="156246"/>
                  <a:pt x="93520" y="80433"/>
                  <a:pt x="0" y="80433"/>
                </a:cubicBezTo>
                <a:lnTo>
                  <a:pt x="0" y="0"/>
                </a:lnTo>
                <a:close/>
              </a:path>
            </a:pathLst>
          </a:custGeom>
          <a:solidFill>
            <a:srgbClr val="767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互联网与我们的关系</a:t>
            </a:r>
          </a:p>
        </p:txBody>
      </p:sp>
      <p:sp>
        <p:nvSpPr>
          <p:cNvPr id="4100" name="MH_Other_1"/>
          <p:cNvSpPr>
            <a:spLocks/>
          </p:cNvSpPr>
          <p:nvPr/>
        </p:nvSpPr>
        <p:spPr bwMode="auto">
          <a:xfrm>
            <a:off x="3358496" y="1192322"/>
            <a:ext cx="161925" cy="322263"/>
          </a:xfrm>
          <a:custGeom>
            <a:avLst/>
            <a:gdLst>
              <a:gd name="T0" fmla="*/ 0 w 160864"/>
              <a:gd name="T1" fmla="*/ 0 h 321728"/>
              <a:gd name="T2" fmla="*/ 160864 w 160864"/>
              <a:gd name="T3" fmla="*/ 160864 h 321728"/>
              <a:gd name="T4" fmla="*/ 0 w 160864"/>
              <a:gd name="T5" fmla="*/ 321728 h 321728"/>
              <a:gd name="T6" fmla="*/ 0 w 160864"/>
              <a:gd name="T7" fmla="*/ 0 h 32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864" h="321728">
                <a:moveTo>
                  <a:pt x="0" y="0"/>
                </a:moveTo>
                <a:cubicBezTo>
                  <a:pt x="88843" y="0"/>
                  <a:pt x="160864" y="72022"/>
                  <a:pt x="160864" y="160864"/>
                </a:cubicBezTo>
                <a:cubicBezTo>
                  <a:pt x="160864" y="249707"/>
                  <a:pt x="88843" y="321728"/>
                  <a:pt x="0" y="3217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01" name="MH_Other_2"/>
          <p:cNvCxnSpPr>
            <a:cxnSpLocks noChangeShapeType="1"/>
          </p:cNvCxnSpPr>
          <p:nvPr/>
        </p:nvCxnSpPr>
        <p:spPr bwMode="auto">
          <a:xfrm>
            <a:off x="2750484" y="1192321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2" name="MH_Other_3"/>
          <p:cNvCxnSpPr>
            <a:cxnSpLocks noChangeShapeType="1"/>
          </p:cNvCxnSpPr>
          <p:nvPr/>
        </p:nvCxnSpPr>
        <p:spPr bwMode="auto">
          <a:xfrm>
            <a:off x="2750484" y="1514584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3" name="MH_Other_4"/>
          <p:cNvSpPr>
            <a:spLocks noChangeArrowheads="1"/>
          </p:cNvSpPr>
          <p:nvPr/>
        </p:nvSpPr>
        <p:spPr bwMode="auto">
          <a:xfrm>
            <a:off x="2737784" y="1085959"/>
            <a:ext cx="46037" cy="533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04" name="MH_Other_5"/>
          <p:cNvSpPr txBox="1">
            <a:spLocks noChangeArrowheads="1"/>
          </p:cNvSpPr>
          <p:nvPr/>
        </p:nvSpPr>
        <p:spPr bwMode="auto">
          <a:xfrm>
            <a:off x="2840970" y="1136759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16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05" name="MH_SubTitle_2"/>
          <p:cNvSpPr>
            <a:spLocks noChangeArrowheads="1"/>
          </p:cNvSpPr>
          <p:nvPr/>
        </p:nvSpPr>
        <p:spPr bwMode="auto">
          <a:xfrm>
            <a:off x="3358496" y="2081321"/>
            <a:ext cx="3408363" cy="533400"/>
          </a:xfrm>
          <a:custGeom>
            <a:avLst/>
            <a:gdLst>
              <a:gd name="T0" fmla="*/ 0 w 3191934"/>
              <a:gd name="T1" fmla="*/ 0 h 499533"/>
              <a:gd name="T2" fmla="*/ 3408363 w 3191934"/>
              <a:gd name="T3" fmla="*/ 0 h 499533"/>
              <a:gd name="T4" fmla="*/ 3408363 w 3191934"/>
              <a:gd name="T5" fmla="*/ 533400 h 499533"/>
              <a:gd name="T6" fmla="*/ 0 w 3191934"/>
              <a:gd name="T7" fmla="*/ 533400 h 499533"/>
              <a:gd name="T8" fmla="*/ 0 w 3191934"/>
              <a:gd name="T9" fmla="*/ 447513 h 499533"/>
              <a:gd name="T10" fmla="*/ 180815 w 3191934"/>
              <a:gd name="T11" fmla="*/ 266699 h 499533"/>
              <a:gd name="T12" fmla="*/ 0 w 3191934"/>
              <a:gd name="T13" fmla="*/ 85886 h 4995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91934"/>
              <a:gd name="T22" fmla="*/ 0 h 499533"/>
              <a:gd name="T23" fmla="*/ 3191934 w 3191934"/>
              <a:gd name="T24" fmla="*/ 499533 h 4995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91934" h="499533">
                <a:moveTo>
                  <a:pt x="0" y="0"/>
                </a:moveTo>
                <a:lnTo>
                  <a:pt x="3191934" y="0"/>
                </a:lnTo>
                <a:lnTo>
                  <a:pt x="3191934" y="499533"/>
                </a:lnTo>
                <a:lnTo>
                  <a:pt x="0" y="499533"/>
                </a:lnTo>
                <a:lnTo>
                  <a:pt x="0" y="419099"/>
                </a:lnTo>
                <a:cubicBezTo>
                  <a:pt x="93520" y="419099"/>
                  <a:pt x="169333" y="343286"/>
                  <a:pt x="169333" y="249766"/>
                </a:cubicBezTo>
                <a:cubicBezTo>
                  <a:pt x="169333" y="156246"/>
                  <a:pt x="93520" y="80433"/>
                  <a:pt x="0" y="80433"/>
                </a:cubicBezTo>
                <a:lnTo>
                  <a:pt x="0" y="0"/>
                </a:lnTo>
                <a:close/>
              </a:path>
            </a:pathLst>
          </a:custGeom>
          <a:solidFill>
            <a:srgbClr val="767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BAT与我们的差距</a:t>
            </a:r>
          </a:p>
        </p:txBody>
      </p:sp>
      <p:sp>
        <p:nvSpPr>
          <p:cNvPr id="4106" name="MH_Other_6"/>
          <p:cNvSpPr>
            <a:spLocks/>
          </p:cNvSpPr>
          <p:nvPr/>
        </p:nvSpPr>
        <p:spPr bwMode="auto">
          <a:xfrm>
            <a:off x="3358496" y="2187685"/>
            <a:ext cx="161925" cy="320675"/>
          </a:xfrm>
          <a:custGeom>
            <a:avLst/>
            <a:gdLst>
              <a:gd name="T0" fmla="*/ 0 w 160864"/>
              <a:gd name="T1" fmla="*/ 0 h 321728"/>
              <a:gd name="T2" fmla="*/ 160864 w 160864"/>
              <a:gd name="T3" fmla="*/ 160864 h 321728"/>
              <a:gd name="T4" fmla="*/ 0 w 160864"/>
              <a:gd name="T5" fmla="*/ 321728 h 321728"/>
              <a:gd name="T6" fmla="*/ 0 w 160864"/>
              <a:gd name="T7" fmla="*/ 0 h 32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864" h="321728">
                <a:moveTo>
                  <a:pt x="0" y="0"/>
                </a:moveTo>
                <a:cubicBezTo>
                  <a:pt x="88843" y="0"/>
                  <a:pt x="160864" y="72022"/>
                  <a:pt x="160864" y="160864"/>
                </a:cubicBezTo>
                <a:cubicBezTo>
                  <a:pt x="160864" y="249707"/>
                  <a:pt x="88843" y="321728"/>
                  <a:pt x="0" y="3217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07" name="MH_Other_7"/>
          <p:cNvCxnSpPr>
            <a:cxnSpLocks noChangeShapeType="1"/>
          </p:cNvCxnSpPr>
          <p:nvPr/>
        </p:nvCxnSpPr>
        <p:spPr bwMode="auto">
          <a:xfrm>
            <a:off x="2750484" y="2187684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8" name="MH_Other_8"/>
          <p:cNvCxnSpPr>
            <a:cxnSpLocks noChangeShapeType="1"/>
          </p:cNvCxnSpPr>
          <p:nvPr/>
        </p:nvCxnSpPr>
        <p:spPr bwMode="auto">
          <a:xfrm>
            <a:off x="2750484" y="2508359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9" name="MH_Other_9"/>
          <p:cNvSpPr>
            <a:spLocks noChangeArrowheads="1"/>
          </p:cNvSpPr>
          <p:nvPr/>
        </p:nvSpPr>
        <p:spPr bwMode="auto">
          <a:xfrm>
            <a:off x="2737784" y="2081321"/>
            <a:ext cx="46037" cy="533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10" name="MH_Other_10"/>
          <p:cNvSpPr txBox="1">
            <a:spLocks noChangeArrowheads="1"/>
          </p:cNvSpPr>
          <p:nvPr/>
        </p:nvSpPr>
        <p:spPr bwMode="auto">
          <a:xfrm>
            <a:off x="2840970" y="2132122"/>
            <a:ext cx="43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16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11" name="MH_SubTitle_3"/>
          <p:cNvSpPr>
            <a:spLocks noChangeArrowheads="1"/>
          </p:cNvSpPr>
          <p:nvPr/>
        </p:nvSpPr>
        <p:spPr bwMode="auto">
          <a:xfrm>
            <a:off x="3358496" y="3076684"/>
            <a:ext cx="3408363" cy="533400"/>
          </a:xfrm>
          <a:custGeom>
            <a:avLst/>
            <a:gdLst>
              <a:gd name="T0" fmla="*/ 0 w 3191934"/>
              <a:gd name="T1" fmla="*/ 0 h 499533"/>
              <a:gd name="T2" fmla="*/ 3408363 w 3191934"/>
              <a:gd name="T3" fmla="*/ 0 h 499533"/>
              <a:gd name="T4" fmla="*/ 3408363 w 3191934"/>
              <a:gd name="T5" fmla="*/ 533400 h 499533"/>
              <a:gd name="T6" fmla="*/ 0 w 3191934"/>
              <a:gd name="T7" fmla="*/ 533400 h 499533"/>
              <a:gd name="T8" fmla="*/ 0 w 3191934"/>
              <a:gd name="T9" fmla="*/ 447513 h 499533"/>
              <a:gd name="T10" fmla="*/ 180815 w 3191934"/>
              <a:gd name="T11" fmla="*/ 266699 h 499533"/>
              <a:gd name="T12" fmla="*/ 0 w 3191934"/>
              <a:gd name="T13" fmla="*/ 85886 h 4995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91934"/>
              <a:gd name="T22" fmla="*/ 0 h 499533"/>
              <a:gd name="T23" fmla="*/ 3191934 w 3191934"/>
              <a:gd name="T24" fmla="*/ 499533 h 4995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91934" h="499533">
                <a:moveTo>
                  <a:pt x="0" y="0"/>
                </a:moveTo>
                <a:lnTo>
                  <a:pt x="3191934" y="0"/>
                </a:lnTo>
                <a:lnTo>
                  <a:pt x="3191934" y="499533"/>
                </a:lnTo>
                <a:lnTo>
                  <a:pt x="0" y="499533"/>
                </a:lnTo>
                <a:lnTo>
                  <a:pt x="0" y="419099"/>
                </a:lnTo>
                <a:cubicBezTo>
                  <a:pt x="93520" y="419099"/>
                  <a:pt x="169333" y="343286"/>
                  <a:pt x="169333" y="249766"/>
                </a:cubicBezTo>
                <a:cubicBezTo>
                  <a:pt x="169333" y="156246"/>
                  <a:pt x="93520" y="80433"/>
                  <a:pt x="0" y="80433"/>
                </a:cubicBezTo>
                <a:lnTo>
                  <a:pt x="0" y="0"/>
                </a:lnTo>
                <a:close/>
              </a:path>
            </a:pathLst>
          </a:custGeom>
          <a:solidFill>
            <a:srgbClr val="767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我们来聊聊这些事情</a:t>
            </a:r>
          </a:p>
        </p:txBody>
      </p:sp>
      <p:sp>
        <p:nvSpPr>
          <p:cNvPr id="4112" name="MH_Other_11"/>
          <p:cNvSpPr>
            <a:spLocks/>
          </p:cNvSpPr>
          <p:nvPr/>
        </p:nvSpPr>
        <p:spPr bwMode="auto">
          <a:xfrm>
            <a:off x="3358496" y="3181459"/>
            <a:ext cx="161925" cy="322262"/>
          </a:xfrm>
          <a:custGeom>
            <a:avLst/>
            <a:gdLst>
              <a:gd name="T0" fmla="*/ 0 w 160864"/>
              <a:gd name="T1" fmla="*/ 0 h 321728"/>
              <a:gd name="T2" fmla="*/ 160864 w 160864"/>
              <a:gd name="T3" fmla="*/ 160864 h 321728"/>
              <a:gd name="T4" fmla="*/ 0 w 160864"/>
              <a:gd name="T5" fmla="*/ 321728 h 321728"/>
              <a:gd name="T6" fmla="*/ 0 w 160864"/>
              <a:gd name="T7" fmla="*/ 0 h 32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864" h="321728">
                <a:moveTo>
                  <a:pt x="0" y="0"/>
                </a:moveTo>
                <a:cubicBezTo>
                  <a:pt x="88843" y="0"/>
                  <a:pt x="160864" y="72022"/>
                  <a:pt x="160864" y="160864"/>
                </a:cubicBezTo>
                <a:cubicBezTo>
                  <a:pt x="160864" y="249707"/>
                  <a:pt x="88843" y="321728"/>
                  <a:pt x="0" y="3217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13" name="MH_Other_12"/>
          <p:cNvCxnSpPr>
            <a:cxnSpLocks noChangeShapeType="1"/>
          </p:cNvCxnSpPr>
          <p:nvPr/>
        </p:nvCxnSpPr>
        <p:spPr bwMode="auto">
          <a:xfrm>
            <a:off x="2750484" y="3181459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4" name="MH_Other_13"/>
          <p:cNvCxnSpPr>
            <a:cxnSpLocks noChangeShapeType="1"/>
          </p:cNvCxnSpPr>
          <p:nvPr/>
        </p:nvCxnSpPr>
        <p:spPr bwMode="auto">
          <a:xfrm>
            <a:off x="2750484" y="3503721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5" name="MH_Other_14"/>
          <p:cNvSpPr>
            <a:spLocks noChangeArrowheads="1"/>
          </p:cNvSpPr>
          <p:nvPr/>
        </p:nvSpPr>
        <p:spPr bwMode="auto">
          <a:xfrm>
            <a:off x="2737784" y="3076684"/>
            <a:ext cx="46037" cy="533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16" name="MH_Other_15"/>
          <p:cNvSpPr txBox="1">
            <a:spLocks noChangeArrowheads="1"/>
          </p:cNvSpPr>
          <p:nvPr/>
        </p:nvSpPr>
        <p:spPr bwMode="auto">
          <a:xfrm>
            <a:off x="2840970" y="3125897"/>
            <a:ext cx="43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16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17" name="MH_SubTitle_4"/>
          <p:cNvSpPr>
            <a:spLocks noChangeArrowheads="1"/>
          </p:cNvSpPr>
          <p:nvPr/>
        </p:nvSpPr>
        <p:spPr bwMode="auto">
          <a:xfrm>
            <a:off x="3358496" y="4070459"/>
            <a:ext cx="3408363" cy="533400"/>
          </a:xfrm>
          <a:custGeom>
            <a:avLst/>
            <a:gdLst>
              <a:gd name="T0" fmla="*/ 0 w 3191934"/>
              <a:gd name="T1" fmla="*/ 0 h 499533"/>
              <a:gd name="T2" fmla="*/ 3408363 w 3191934"/>
              <a:gd name="T3" fmla="*/ 0 h 499533"/>
              <a:gd name="T4" fmla="*/ 3408363 w 3191934"/>
              <a:gd name="T5" fmla="*/ 533400 h 499533"/>
              <a:gd name="T6" fmla="*/ 0 w 3191934"/>
              <a:gd name="T7" fmla="*/ 533400 h 499533"/>
              <a:gd name="T8" fmla="*/ 0 w 3191934"/>
              <a:gd name="T9" fmla="*/ 447513 h 499533"/>
              <a:gd name="T10" fmla="*/ 180815 w 3191934"/>
              <a:gd name="T11" fmla="*/ 266699 h 499533"/>
              <a:gd name="T12" fmla="*/ 0 w 3191934"/>
              <a:gd name="T13" fmla="*/ 85886 h 4995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91934"/>
              <a:gd name="T22" fmla="*/ 0 h 499533"/>
              <a:gd name="T23" fmla="*/ 3191934 w 3191934"/>
              <a:gd name="T24" fmla="*/ 499533 h 4995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91934" h="499533">
                <a:moveTo>
                  <a:pt x="0" y="0"/>
                </a:moveTo>
                <a:lnTo>
                  <a:pt x="3191934" y="0"/>
                </a:lnTo>
                <a:lnTo>
                  <a:pt x="3191934" y="499533"/>
                </a:lnTo>
                <a:lnTo>
                  <a:pt x="0" y="499533"/>
                </a:lnTo>
                <a:lnTo>
                  <a:pt x="0" y="419099"/>
                </a:lnTo>
                <a:cubicBezTo>
                  <a:pt x="93520" y="419099"/>
                  <a:pt x="169333" y="343286"/>
                  <a:pt x="169333" y="249766"/>
                </a:cubicBezTo>
                <a:cubicBezTo>
                  <a:pt x="169333" y="156246"/>
                  <a:pt x="93520" y="80433"/>
                  <a:pt x="0" y="80433"/>
                </a:cubicBezTo>
                <a:lnTo>
                  <a:pt x="0" y="0"/>
                </a:lnTo>
                <a:close/>
              </a:path>
            </a:pathLst>
          </a:custGeom>
          <a:solidFill>
            <a:srgbClr val="767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200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产品经理入门 </a:t>
            </a:r>
            <a:r>
              <a:rPr lang="en-US" altLang="zh-CN" sz="200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ABC</a:t>
            </a:r>
            <a:endParaRPr lang="zh-CN" altLang="en-US" sz="2000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18" name="MH_Other_16"/>
          <p:cNvSpPr>
            <a:spLocks/>
          </p:cNvSpPr>
          <p:nvPr/>
        </p:nvSpPr>
        <p:spPr bwMode="auto">
          <a:xfrm>
            <a:off x="3358496" y="4176822"/>
            <a:ext cx="161925" cy="322263"/>
          </a:xfrm>
          <a:custGeom>
            <a:avLst/>
            <a:gdLst>
              <a:gd name="T0" fmla="*/ 0 w 160864"/>
              <a:gd name="T1" fmla="*/ 0 h 321728"/>
              <a:gd name="T2" fmla="*/ 160864 w 160864"/>
              <a:gd name="T3" fmla="*/ 160864 h 321728"/>
              <a:gd name="T4" fmla="*/ 0 w 160864"/>
              <a:gd name="T5" fmla="*/ 321728 h 321728"/>
              <a:gd name="T6" fmla="*/ 0 w 160864"/>
              <a:gd name="T7" fmla="*/ 0 h 32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864" h="321728">
                <a:moveTo>
                  <a:pt x="0" y="0"/>
                </a:moveTo>
                <a:cubicBezTo>
                  <a:pt x="88843" y="0"/>
                  <a:pt x="160864" y="72022"/>
                  <a:pt x="160864" y="160864"/>
                </a:cubicBezTo>
                <a:cubicBezTo>
                  <a:pt x="160864" y="249707"/>
                  <a:pt x="88843" y="321728"/>
                  <a:pt x="0" y="32172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119" name="MH_Other_17"/>
          <p:cNvCxnSpPr>
            <a:cxnSpLocks noChangeShapeType="1"/>
          </p:cNvCxnSpPr>
          <p:nvPr/>
        </p:nvCxnSpPr>
        <p:spPr bwMode="auto">
          <a:xfrm>
            <a:off x="2750484" y="4176821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0" name="MH_Other_18"/>
          <p:cNvCxnSpPr>
            <a:cxnSpLocks noChangeShapeType="1"/>
          </p:cNvCxnSpPr>
          <p:nvPr/>
        </p:nvCxnSpPr>
        <p:spPr bwMode="auto">
          <a:xfrm>
            <a:off x="2750484" y="4499084"/>
            <a:ext cx="612775" cy="0"/>
          </a:xfrm>
          <a:prstGeom prst="line">
            <a:avLst/>
          </a:prstGeom>
          <a:noFill/>
          <a:ln w="6350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1" name="MH_Other_19"/>
          <p:cNvSpPr>
            <a:spLocks noChangeArrowheads="1"/>
          </p:cNvSpPr>
          <p:nvPr/>
        </p:nvSpPr>
        <p:spPr bwMode="auto">
          <a:xfrm>
            <a:off x="2737784" y="4070459"/>
            <a:ext cx="46037" cy="533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22" name="MH_Other_20"/>
          <p:cNvSpPr txBox="1">
            <a:spLocks noChangeArrowheads="1"/>
          </p:cNvSpPr>
          <p:nvPr/>
        </p:nvSpPr>
        <p:spPr bwMode="auto">
          <a:xfrm>
            <a:off x="2840970" y="4121259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16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endParaRPr lang="zh-CN" altLang="en-US" sz="16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AutoShape 6" descr="http://img3.douban.com/view/photo/raw/public/p443394345.jpg"/>
          <p:cNvSpPr>
            <a:spLocks noChangeAspect="1" noChangeArrowheads="1"/>
          </p:cNvSpPr>
          <p:nvPr/>
        </p:nvSpPr>
        <p:spPr bwMode="auto">
          <a:xfrm>
            <a:off x="155575" y="-2933700"/>
            <a:ext cx="146304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5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H_PageTitle"/>
          <p:cNvSpPr>
            <a:spLocks noGrp="1"/>
          </p:cNvSpPr>
          <p:nvPr>
            <p:ph type="title" idx="4294967295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zh-CN" altLang="zh-CN" dirty="0">
                <a:latin typeface="Microsoft YaHei" charset="0"/>
                <a:ea typeface="Microsoft YaHei" charset="0"/>
                <a:cs typeface="Microsoft YaHei" charset="0"/>
              </a:rPr>
              <a:t>互联网与我们的关系</a:t>
            </a:r>
          </a:p>
        </p:txBody>
      </p:sp>
      <p:sp>
        <p:nvSpPr>
          <p:cNvPr id="5123" name="MH_Other_1"/>
          <p:cNvSpPr>
            <a:spLocks noChangeArrowheads="1"/>
          </p:cNvSpPr>
          <p:nvPr/>
        </p:nvSpPr>
        <p:spPr bwMode="auto">
          <a:xfrm>
            <a:off x="5360988" y="2452689"/>
            <a:ext cx="704850" cy="1381125"/>
          </a:xfrm>
          <a:custGeom>
            <a:avLst/>
            <a:gdLst>
              <a:gd name="T0" fmla="*/ 377044 w 704876"/>
              <a:gd name="T1" fmla="*/ 10 h 1380163"/>
              <a:gd name="T2" fmla="*/ 118011 w 704876"/>
              <a:gd name="T3" fmla="*/ 1291057 h 1380163"/>
              <a:gd name="T4" fmla="*/ 0 w 704876"/>
              <a:gd name="T5" fmla="*/ 1381125 h 1380163"/>
              <a:gd name="T6" fmla="*/ 10 w 704876"/>
              <a:gd name="T7" fmla="*/ 1381117 h 1380163"/>
              <a:gd name="T8" fmla="*/ 281419 w 704876"/>
              <a:gd name="T9" fmla="*/ 511830 h 1380163"/>
              <a:gd name="T10" fmla="*/ 136030 w 704876"/>
              <a:gd name="T11" fmla="*/ 188446 h 1380163"/>
              <a:gd name="T12" fmla="*/ 100207 w 704876"/>
              <a:gd name="T13" fmla="*/ 143429 h 1380163"/>
              <a:gd name="T14" fmla="*/ 140880 w 704876"/>
              <a:gd name="T15" fmla="*/ 99450 h 1380163"/>
              <a:gd name="T16" fmla="*/ 230134 w 704876"/>
              <a:gd name="T17" fmla="*/ 35680 h 1380163"/>
              <a:gd name="T18" fmla="*/ 377044 w 704876"/>
              <a:gd name="T19" fmla="*/ 10 h 138016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04876"/>
              <a:gd name="T31" fmla="*/ 0 h 1380163"/>
              <a:gd name="T32" fmla="*/ 704876 w 704876"/>
              <a:gd name="T33" fmla="*/ 1380163 h 138016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04876" h="1380163">
                <a:moveTo>
                  <a:pt x="377058" y="10"/>
                </a:moveTo>
                <a:cubicBezTo>
                  <a:pt x="718273" y="2705"/>
                  <a:pt x="996300" y="584751"/>
                  <a:pt x="118015" y="1290158"/>
                </a:cubicBezTo>
                <a:lnTo>
                  <a:pt x="0" y="1380163"/>
                </a:lnTo>
                <a:lnTo>
                  <a:pt x="10" y="1380155"/>
                </a:lnTo>
                <a:cubicBezTo>
                  <a:pt x="237757" y="1171127"/>
                  <a:pt x="356553" y="841869"/>
                  <a:pt x="281429" y="511473"/>
                </a:cubicBezTo>
                <a:cubicBezTo>
                  <a:pt x="254111" y="391329"/>
                  <a:pt x="203738" y="282408"/>
                  <a:pt x="136035" y="188315"/>
                </a:cubicBezTo>
                <a:lnTo>
                  <a:pt x="100211" y="143329"/>
                </a:lnTo>
                <a:lnTo>
                  <a:pt x="140885" y="99381"/>
                </a:lnTo>
                <a:cubicBezTo>
                  <a:pt x="169304" y="72519"/>
                  <a:pt x="199335" y="51393"/>
                  <a:pt x="230142" y="35655"/>
                </a:cubicBezTo>
                <a:cubicBezTo>
                  <a:pt x="278279" y="11063"/>
                  <a:pt x="328313" y="-375"/>
                  <a:pt x="377058" y="10"/>
                </a:cubicBez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24" name="MH_SubTitle_1"/>
          <p:cNvSpPr txBox="1">
            <a:spLocks noChangeArrowheads="1"/>
          </p:cNvSpPr>
          <p:nvPr/>
        </p:nvSpPr>
        <p:spPr bwMode="auto">
          <a:xfrm>
            <a:off x="4613276" y="1589089"/>
            <a:ext cx="3527424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lang="zh-CN" altLang="en-US" sz="2000" dirty="0" smtClean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hopping </a:t>
            </a:r>
            <a:r>
              <a:rPr lang="zh-CN" altLang="en-US" sz="2000" dirty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zh-CN" altLang="en-US" sz="2000" dirty="0" smtClean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阿里巴巴、美团）</a:t>
            </a:r>
            <a:endParaRPr lang="zh-CN" altLang="en-US" sz="2000" dirty="0">
              <a:solidFill>
                <a:srgbClr val="FA557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25" name="MH_Other_2"/>
          <p:cNvSpPr>
            <a:spLocks noChangeArrowheads="1"/>
          </p:cNvSpPr>
          <p:nvPr/>
        </p:nvSpPr>
        <p:spPr bwMode="auto">
          <a:xfrm>
            <a:off x="5800725" y="2716214"/>
            <a:ext cx="1422400" cy="738187"/>
          </a:xfrm>
          <a:custGeom>
            <a:avLst/>
            <a:gdLst>
              <a:gd name="T0" fmla="*/ 1120747 w 1423020"/>
              <a:gd name="T1" fmla="*/ 0 h 737079"/>
              <a:gd name="T2" fmla="*/ 1179119 w 1423020"/>
              <a:gd name="T3" fmla="*/ 13271 h 737079"/>
              <a:gd name="T4" fmla="*/ 1278893 w 1423020"/>
              <a:gd name="T5" fmla="*/ 58774 h 737079"/>
              <a:gd name="T6" fmla="*/ 136895 w 1423020"/>
              <a:gd name="T7" fmla="*/ 589718 h 737079"/>
              <a:gd name="T8" fmla="*/ 0 w 1423020"/>
              <a:gd name="T9" fmla="*/ 532431 h 737079"/>
              <a:gd name="T10" fmla="*/ 12 w 1423020"/>
              <a:gd name="T11" fmla="*/ 532436 h 737079"/>
              <a:gd name="T12" fmla="*/ 892634 w 1423020"/>
              <a:gd name="T13" fmla="*/ 341524 h 737079"/>
              <a:gd name="T14" fmla="*/ 1099710 w 1423020"/>
              <a:gd name="T15" fmla="*/ 53597 h 73707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23020"/>
              <a:gd name="T25" fmla="*/ 0 h 737079"/>
              <a:gd name="T26" fmla="*/ 1423020 w 1423020"/>
              <a:gd name="T27" fmla="*/ 737079 h 73707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23020" h="737079">
                <a:moveTo>
                  <a:pt x="1121236" y="0"/>
                </a:moveTo>
                <a:lnTo>
                  <a:pt x="1179633" y="13251"/>
                </a:lnTo>
                <a:cubicBezTo>
                  <a:pt x="1217106" y="24431"/>
                  <a:pt x="1250416" y="39876"/>
                  <a:pt x="1279450" y="58686"/>
                </a:cubicBezTo>
                <a:cubicBezTo>
                  <a:pt x="1642371" y="293824"/>
                  <a:pt x="1337004" y="1055020"/>
                  <a:pt x="136955" y="588833"/>
                </a:cubicBezTo>
                <a:lnTo>
                  <a:pt x="0" y="531632"/>
                </a:lnTo>
                <a:lnTo>
                  <a:pt x="12" y="531637"/>
                </a:lnTo>
                <a:cubicBezTo>
                  <a:pt x="299910" y="633018"/>
                  <a:pt x="644453" y="571269"/>
                  <a:pt x="893023" y="341011"/>
                </a:cubicBezTo>
                <a:cubicBezTo>
                  <a:pt x="983412" y="257282"/>
                  <a:pt x="1052553" y="159197"/>
                  <a:pt x="1100189" y="53517"/>
                </a:cubicBezTo>
                <a:lnTo>
                  <a:pt x="1121236" y="0"/>
                </a:ln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144000" bIns="216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B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26" name="MH_SubTitle_2"/>
          <p:cNvSpPr txBox="1">
            <a:spLocks noChangeArrowheads="1"/>
          </p:cNvSpPr>
          <p:nvPr/>
        </p:nvSpPr>
        <p:spPr bwMode="auto">
          <a:xfrm>
            <a:off x="7310439" y="2582863"/>
            <a:ext cx="1963737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Games&amp;Social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腾讯</a:t>
            </a:r>
          </a:p>
        </p:txBody>
      </p:sp>
      <p:sp>
        <p:nvSpPr>
          <p:cNvPr id="5127" name="MH_Other_3"/>
          <p:cNvSpPr>
            <a:spLocks noChangeArrowheads="1"/>
          </p:cNvSpPr>
          <p:nvPr/>
        </p:nvSpPr>
        <p:spPr bwMode="auto">
          <a:xfrm>
            <a:off x="6527800" y="3336925"/>
            <a:ext cx="1049338" cy="1169988"/>
          </a:xfrm>
          <a:custGeom>
            <a:avLst/>
            <a:gdLst>
              <a:gd name="T0" fmla="*/ 0 w 1049770"/>
              <a:gd name="T1" fmla="*/ 0 h 1169656"/>
              <a:gd name="T2" fmla="*/ 2 w 1049770"/>
              <a:gd name="T3" fmla="*/ 12 h 1169656"/>
              <a:gd name="T4" fmla="*/ 611341 w 1049770"/>
              <a:gd name="T5" fmla="*/ 678261 h 1169656"/>
              <a:gd name="T6" fmla="*/ 963756 w 1049770"/>
              <a:gd name="T7" fmla="*/ 713936 h 1169656"/>
              <a:gd name="T8" fmla="*/ 1020604 w 1049770"/>
              <a:gd name="T9" fmla="*/ 705402 h 1169656"/>
              <a:gd name="T10" fmla="*/ 1038320 w 1049770"/>
              <a:gd name="T11" fmla="*/ 762617 h 1169656"/>
              <a:gd name="T12" fmla="*/ 1048875 w 1049770"/>
              <a:gd name="T13" fmla="*/ 871809 h 1169656"/>
              <a:gd name="T14" fmla="*/ 18931 w 1049770"/>
              <a:gd name="T15" fmla="*/ 147248 h 11696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49770"/>
              <a:gd name="T25" fmla="*/ 0 h 1169656"/>
              <a:gd name="T26" fmla="*/ 1049770 w 1049770"/>
              <a:gd name="T27" fmla="*/ 1169656 h 116965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49770" h="1169656">
                <a:moveTo>
                  <a:pt x="0" y="0"/>
                </a:moveTo>
                <a:lnTo>
                  <a:pt x="2" y="12"/>
                </a:lnTo>
                <a:cubicBezTo>
                  <a:pt x="62151" y="310422"/>
                  <a:pt x="287899" y="577930"/>
                  <a:pt x="611593" y="678069"/>
                </a:cubicBezTo>
                <a:cubicBezTo>
                  <a:pt x="729299" y="714484"/>
                  <a:pt x="848814" y="725320"/>
                  <a:pt x="964153" y="713733"/>
                </a:cubicBezTo>
                <a:lnTo>
                  <a:pt x="1021024" y="705202"/>
                </a:lnTo>
                <a:lnTo>
                  <a:pt x="1038747" y="762401"/>
                </a:lnTo>
                <a:cubicBezTo>
                  <a:pt x="1047801" y="800443"/>
                  <a:pt x="1051081" y="837014"/>
                  <a:pt x="1049307" y="871562"/>
                </a:cubicBezTo>
                <a:cubicBezTo>
                  <a:pt x="1027133" y="1303430"/>
                  <a:pt x="215234" y="1419573"/>
                  <a:pt x="18939" y="147206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bIns="108000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C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28" name="MH_SubTitle_3"/>
          <p:cNvSpPr txBox="1">
            <a:spLocks noChangeArrowheads="1"/>
          </p:cNvSpPr>
          <p:nvPr/>
        </p:nvSpPr>
        <p:spPr bwMode="auto">
          <a:xfrm>
            <a:off x="7694614" y="3833814"/>
            <a:ext cx="1870075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小米 硬件</a:t>
            </a:r>
          </a:p>
        </p:txBody>
      </p:sp>
      <p:sp>
        <p:nvSpPr>
          <p:cNvPr id="5129" name="MH_Other_4"/>
          <p:cNvSpPr>
            <a:spLocks noChangeArrowheads="1"/>
          </p:cNvSpPr>
          <p:nvPr/>
        </p:nvSpPr>
        <p:spPr bwMode="auto">
          <a:xfrm>
            <a:off x="6108700" y="4011614"/>
            <a:ext cx="704850" cy="1379537"/>
          </a:xfrm>
          <a:custGeom>
            <a:avLst/>
            <a:gdLst>
              <a:gd name="T0" fmla="*/ 704850 w 704877"/>
              <a:gd name="T1" fmla="*/ 0 h 1380161"/>
              <a:gd name="T2" fmla="*/ 704840 w 704877"/>
              <a:gd name="T3" fmla="*/ 8 h 1380161"/>
              <a:gd name="T4" fmla="*/ 423432 w 704877"/>
              <a:gd name="T5" fmla="*/ 868297 h 1380161"/>
              <a:gd name="T6" fmla="*/ 568821 w 704877"/>
              <a:gd name="T7" fmla="*/ 1191309 h 1380161"/>
              <a:gd name="T8" fmla="*/ 604643 w 704877"/>
              <a:gd name="T9" fmla="*/ 1236275 h 1380161"/>
              <a:gd name="T10" fmla="*/ 563970 w 704877"/>
              <a:gd name="T11" fmla="*/ 1280203 h 1380161"/>
              <a:gd name="T12" fmla="*/ 474718 w 704877"/>
              <a:gd name="T13" fmla="*/ 1343900 h 1380161"/>
              <a:gd name="T14" fmla="*/ 586840 w 704877"/>
              <a:gd name="T15" fmla="*/ 89964 h 13801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04877"/>
              <a:gd name="T25" fmla="*/ 0 h 1380161"/>
              <a:gd name="T26" fmla="*/ 704877 w 704877"/>
              <a:gd name="T27" fmla="*/ 1380161 h 13801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04877" h="1380161">
                <a:moveTo>
                  <a:pt x="704877" y="0"/>
                </a:moveTo>
                <a:lnTo>
                  <a:pt x="704867" y="8"/>
                </a:lnTo>
                <a:cubicBezTo>
                  <a:pt x="467120" y="209036"/>
                  <a:pt x="348324" y="538293"/>
                  <a:pt x="423448" y="868690"/>
                </a:cubicBezTo>
                <a:cubicBezTo>
                  <a:pt x="450766" y="988834"/>
                  <a:pt x="501139" y="1097755"/>
                  <a:pt x="568843" y="1191848"/>
                </a:cubicBezTo>
                <a:lnTo>
                  <a:pt x="604666" y="1236834"/>
                </a:lnTo>
                <a:lnTo>
                  <a:pt x="563992" y="1280782"/>
                </a:lnTo>
                <a:cubicBezTo>
                  <a:pt x="535574" y="1307644"/>
                  <a:pt x="505543" y="1328769"/>
                  <a:pt x="474736" y="1344508"/>
                </a:cubicBezTo>
                <a:cubicBezTo>
                  <a:pt x="89640" y="1541238"/>
                  <a:pt x="-416892" y="896184"/>
                  <a:pt x="586862" y="90005"/>
                </a:cubicBezTo>
                <a:lnTo>
                  <a:pt x="704877" y="0"/>
                </a:ln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72000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30" name="MH_SubTitle_4"/>
          <p:cNvSpPr txBox="1">
            <a:spLocks noChangeArrowheads="1"/>
          </p:cNvSpPr>
          <p:nvPr/>
        </p:nvSpPr>
        <p:spPr bwMode="auto">
          <a:xfrm>
            <a:off x="5397500" y="5416550"/>
            <a:ext cx="217963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360杀毒 浏览器 </a:t>
            </a:r>
          </a:p>
        </p:txBody>
      </p:sp>
      <p:sp>
        <p:nvSpPr>
          <p:cNvPr id="5131" name="MH_Other_5"/>
          <p:cNvSpPr>
            <a:spLocks noChangeArrowheads="1"/>
          </p:cNvSpPr>
          <p:nvPr/>
        </p:nvSpPr>
        <p:spPr bwMode="auto">
          <a:xfrm>
            <a:off x="4949825" y="4391025"/>
            <a:ext cx="1423988" cy="736600"/>
          </a:xfrm>
          <a:custGeom>
            <a:avLst/>
            <a:gdLst>
              <a:gd name="T0" fmla="*/ 550623 w 1423008"/>
              <a:gd name="T1" fmla="*/ 1343 h 737080"/>
              <a:gd name="T2" fmla="*/ 1286952 w 1423008"/>
              <a:gd name="T3" fmla="*/ 148150 h 737080"/>
              <a:gd name="T4" fmla="*/ 1423988 w 1423008"/>
              <a:gd name="T5" fmla="*/ 205310 h 737080"/>
              <a:gd name="T6" fmla="*/ 1192732 w 1423008"/>
              <a:gd name="T7" fmla="*/ 159975 h 737080"/>
              <a:gd name="T8" fmla="*/ 530362 w 1423008"/>
              <a:gd name="T9" fmla="*/ 395811 h 737080"/>
              <a:gd name="T10" fmla="*/ 323053 w 1423008"/>
              <a:gd name="T11" fmla="*/ 683118 h 737080"/>
              <a:gd name="T12" fmla="*/ 301992 w 1423008"/>
              <a:gd name="T13" fmla="*/ 736600 h 737080"/>
              <a:gd name="T14" fmla="*/ 243555 w 1423008"/>
              <a:gd name="T15" fmla="*/ 723358 h 737080"/>
              <a:gd name="T16" fmla="*/ 143669 w 1423008"/>
              <a:gd name="T17" fmla="*/ 677952 h 737080"/>
              <a:gd name="T18" fmla="*/ 550623 w 1423008"/>
              <a:gd name="T19" fmla="*/ 1343 h 7370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23008"/>
              <a:gd name="T31" fmla="*/ 0 h 737080"/>
              <a:gd name="T32" fmla="*/ 1423008 w 1423008"/>
              <a:gd name="T33" fmla="*/ 737080 h 7370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23008" h="737080">
                <a:moveTo>
                  <a:pt x="550244" y="1344"/>
                </a:moveTo>
                <a:cubicBezTo>
                  <a:pt x="741958" y="-8135"/>
                  <a:pt x="986053" y="31700"/>
                  <a:pt x="1286066" y="148247"/>
                </a:cubicBezTo>
                <a:lnTo>
                  <a:pt x="1423008" y="205444"/>
                </a:lnTo>
                <a:lnTo>
                  <a:pt x="1191911" y="160079"/>
                </a:lnTo>
                <a:cubicBezTo>
                  <a:pt x="956837" y="145469"/>
                  <a:pt x="716425" y="223376"/>
                  <a:pt x="529997" y="396069"/>
                </a:cubicBezTo>
                <a:cubicBezTo>
                  <a:pt x="439608" y="479799"/>
                  <a:pt x="370467" y="577884"/>
                  <a:pt x="322831" y="683563"/>
                </a:cubicBezTo>
                <a:lnTo>
                  <a:pt x="301784" y="737080"/>
                </a:lnTo>
                <a:lnTo>
                  <a:pt x="243387" y="723829"/>
                </a:lnTo>
                <a:cubicBezTo>
                  <a:pt x="205914" y="712649"/>
                  <a:pt x="172604" y="697205"/>
                  <a:pt x="143570" y="678394"/>
                </a:cubicBezTo>
                <a:cubicBezTo>
                  <a:pt x="-128621" y="502041"/>
                  <a:pt x="-24899" y="29779"/>
                  <a:pt x="550244" y="1344"/>
                </a:cubicBez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08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E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32" name="MH_SubTitle_5"/>
          <p:cNvSpPr txBox="1">
            <a:spLocks noChangeArrowheads="1"/>
          </p:cNvSpPr>
          <p:nvPr/>
        </p:nvSpPr>
        <p:spPr bwMode="auto">
          <a:xfrm>
            <a:off x="2627313" y="4506913"/>
            <a:ext cx="22479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出行 </a:t>
            </a:r>
            <a:r>
              <a:rPr lang="zh-CN" altLang="en-US" sz="2000" dirty="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滴滴</a:t>
            </a:r>
          </a:p>
        </p:txBody>
      </p:sp>
      <p:sp>
        <p:nvSpPr>
          <p:cNvPr id="5133" name="MH_Other_6"/>
          <p:cNvSpPr>
            <a:spLocks noChangeArrowheads="1"/>
          </p:cNvSpPr>
          <p:nvPr/>
        </p:nvSpPr>
        <p:spPr bwMode="auto">
          <a:xfrm>
            <a:off x="4597400" y="3336925"/>
            <a:ext cx="1049338" cy="1169988"/>
          </a:xfrm>
          <a:custGeom>
            <a:avLst/>
            <a:gdLst>
              <a:gd name="T0" fmla="*/ 284348 w 1049771"/>
              <a:gd name="T1" fmla="*/ 2013 h 1169657"/>
              <a:gd name="T2" fmla="*/ 1030406 w 1049771"/>
              <a:gd name="T3" fmla="*/ 1022739 h 1169657"/>
              <a:gd name="T4" fmla="*/ 1049338 w 1049771"/>
              <a:gd name="T5" fmla="*/ 1169988 h 1169657"/>
              <a:gd name="T6" fmla="*/ 1049336 w 1049771"/>
              <a:gd name="T7" fmla="*/ 1169975 h 1169657"/>
              <a:gd name="T8" fmla="*/ 437997 w 1049771"/>
              <a:gd name="T9" fmla="*/ 491726 h 1169657"/>
              <a:gd name="T10" fmla="*/ 85582 w 1049771"/>
              <a:gd name="T11" fmla="*/ 456052 h 1169657"/>
              <a:gd name="T12" fmla="*/ 28734 w 1049771"/>
              <a:gd name="T13" fmla="*/ 464585 h 1169657"/>
              <a:gd name="T14" fmla="*/ 11018 w 1049771"/>
              <a:gd name="T15" fmla="*/ 407370 h 1169657"/>
              <a:gd name="T16" fmla="*/ 463 w 1049771"/>
              <a:gd name="T17" fmla="*/ 298178 h 1169657"/>
              <a:gd name="T18" fmla="*/ 284348 w 1049771"/>
              <a:gd name="T19" fmla="*/ 2013 h 116965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49771"/>
              <a:gd name="T31" fmla="*/ 0 h 1169657"/>
              <a:gd name="T32" fmla="*/ 1049771 w 1049771"/>
              <a:gd name="T33" fmla="*/ 1169657 h 116965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49771" h="1169657">
                <a:moveTo>
                  <a:pt x="284465" y="2012"/>
                </a:moveTo>
                <a:cubicBezTo>
                  <a:pt x="544993" y="-25622"/>
                  <a:pt x="908147" y="227221"/>
                  <a:pt x="1030831" y="1022450"/>
                </a:cubicBezTo>
                <a:lnTo>
                  <a:pt x="1049771" y="1169657"/>
                </a:lnTo>
                <a:lnTo>
                  <a:pt x="1049769" y="1169644"/>
                </a:lnTo>
                <a:cubicBezTo>
                  <a:pt x="987619" y="859235"/>
                  <a:pt x="761871" y="591726"/>
                  <a:pt x="438178" y="491587"/>
                </a:cubicBezTo>
                <a:cubicBezTo>
                  <a:pt x="320471" y="455173"/>
                  <a:pt x="200956" y="444337"/>
                  <a:pt x="85617" y="455923"/>
                </a:cubicBezTo>
                <a:lnTo>
                  <a:pt x="28746" y="464454"/>
                </a:lnTo>
                <a:lnTo>
                  <a:pt x="11023" y="407255"/>
                </a:lnTo>
                <a:cubicBezTo>
                  <a:pt x="1969" y="369213"/>
                  <a:pt x="-1310" y="332643"/>
                  <a:pt x="463" y="298094"/>
                </a:cubicBezTo>
                <a:cubicBezTo>
                  <a:pt x="8779" y="136143"/>
                  <a:pt x="128149" y="18592"/>
                  <a:pt x="284465" y="2012"/>
                </a:cubicBezTo>
                <a:close/>
              </a:path>
            </a:pathLst>
          </a:custGeom>
          <a:gradFill rotWithShape="0">
            <a:gsLst>
              <a:gs pos="0">
                <a:srgbClr val="FA5573"/>
              </a:gs>
              <a:gs pos="100000">
                <a:srgbClr val="FD754E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7200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>
                <a:solidFill>
                  <a:srgbClr val="FBFBFB"/>
                </a:solidFill>
                <a:latin typeface="Microsoft YaHei" charset="0"/>
                <a:ea typeface="Microsoft YaHei" charset="0"/>
                <a:cs typeface="Microsoft YaHei" charset="0"/>
              </a:rPr>
              <a:t>F</a:t>
            </a:r>
            <a:endParaRPr lang="zh-CN" altLang="en-US">
              <a:solidFill>
                <a:srgbClr val="FBFBFB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34" name="MH_SubTitle_6"/>
          <p:cNvSpPr txBox="1">
            <a:spLocks noChangeArrowheads="1"/>
          </p:cNvSpPr>
          <p:nvPr/>
        </p:nvSpPr>
        <p:spPr bwMode="auto">
          <a:xfrm>
            <a:off x="2395538" y="3030539"/>
            <a:ext cx="21018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搜索</a:t>
            </a:r>
          </a:p>
          <a:p>
            <a:pPr algn="r">
              <a:lnSpc>
                <a:spcPct val="150000"/>
              </a:lnSpc>
            </a:pPr>
            <a:r>
              <a:rPr lang="zh-CN" altLang="en-US" sz="2000">
                <a:solidFill>
                  <a:srgbClr val="FA5573"/>
                </a:solidFill>
                <a:latin typeface="Microsoft YaHei" charset="0"/>
                <a:ea typeface="Microsoft YaHei" charset="0"/>
                <a:cs typeface="Microsoft YaHei" charset="0"/>
              </a:rPr>
              <a:t>百度</a:t>
            </a:r>
          </a:p>
        </p:txBody>
      </p:sp>
    </p:spTree>
    <p:extLst>
      <p:ext uri="{BB962C8B-B14F-4D97-AF65-F5344CB8AC3E}">
        <p14:creationId xmlns:p14="http://schemas.microsoft.com/office/powerpoint/2010/main" val="2856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H_PageTitle"/>
          <p:cNvSpPr>
            <a:spLocks noGrp="1"/>
          </p:cNvSpPr>
          <p:nvPr>
            <p:ph type="title" idx="4294967295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zh-CN" altLang="zh-CN">
                <a:latin typeface="Microsoft YaHei" charset="0"/>
                <a:ea typeface="Microsoft YaHei" charset="0"/>
                <a:cs typeface="Microsoft YaHei" charset="0"/>
              </a:rPr>
              <a:t>BAT可以帮你做什么</a:t>
            </a:r>
          </a:p>
        </p:txBody>
      </p:sp>
      <p:sp>
        <p:nvSpPr>
          <p:cNvPr id="6147" name="MH_Other_1"/>
          <p:cNvSpPr txBox="1">
            <a:spLocks noChangeArrowheads="1"/>
          </p:cNvSpPr>
          <p:nvPr/>
        </p:nvSpPr>
        <p:spPr bwMode="auto">
          <a:xfrm>
            <a:off x="5148264" y="3021014"/>
            <a:ext cx="66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800">
                <a:latin typeface="Microsoft YaHei" charset="0"/>
                <a:ea typeface="Microsoft YaHei" charset="0"/>
                <a:cs typeface="Microsoft YaHei" charset="0"/>
              </a:rPr>
              <a:t>04</a:t>
            </a:r>
            <a:endParaRPr lang="zh-CN" altLang="en-US" sz="28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48" name="MH_Text_4"/>
          <p:cNvSpPr>
            <a:spLocks noChangeArrowheads="1"/>
          </p:cNvSpPr>
          <p:nvPr/>
        </p:nvSpPr>
        <p:spPr bwMode="auto">
          <a:xfrm>
            <a:off x="2700339" y="2971801"/>
            <a:ext cx="20542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BAT拥有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中国互联网最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聪明的一群人和最牛的人脉圈子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49" name="MH_SubTitle_4"/>
          <p:cNvSpPr>
            <a:spLocks noChangeArrowheads="1"/>
          </p:cNvSpPr>
          <p:nvPr/>
        </p:nvSpPr>
        <p:spPr bwMode="auto">
          <a:xfrm>
            <a:off x="2700339" y="2579689"/>
            <a:ext cx="20542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人脉</a:t>
            </a:r>
            <a:r>
              <a:rPr lang="en-US" altLang="zh-CN" b="1" dirty="0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</a:p>
        </p:txBody>
      </p:sp>
      <p:sp>
        <p:nvSpPr>
          <p:cNvPr id="6150" name="MH_Other_2"/>
          <p:cNvSpPr txBox="1">
            <a:spLocks noChangeArrowheads="1"/>
          </p:cNvSpPr>
          <p:nvPr/>
        </p:nvSpPr>
        <p:spPr bwMode="auto">
          <a:xfrm>
            <a:off x="5148264" y="4383089"/>
            <a:ext cx="668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800"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lang="zh-CN" altLang="en-US" sz="28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51" name="MH_Text_2"/>
          <p:cNvSpPr>
            <a:spLocks noChangeArrowheads="1"/>
          </p:cNvSpPr>
          <p:nvPr/>
        </p:nvSpPr>
        <p:spPr bwMode="auto">
          <a:xfrm>
            <a:off x="2700339" y="4333876"/>
            <a:ext cx="20542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latin typeface="Microsoft YaHei" charset="0"/>
                <a:ea typeface="Microsoft YaHei" charset="0"/>
                <a:cs typeface="Microsoft YaHei" charset="0"/>
              </a:rPr>
              <a:t>自由，不受老板约束，可以穿拖鞋上下班哦</a:t>
            </a:r>
          </a:p>
        </p:txBody>
      </p:sp>
      <p:sp>
        <p:nvSpPr>
          <p:cNvPr id="6152" name="MH_SubTitle_2"/>
          <p:cNvSpPr>
            <a:spLocks noChangeArrowheads="1"/>
          </p:cNvSpPr>
          <p:nvPr/>
        </p:nvSpPr>
        <p:spPr bwMode="auto">
          <a:xfrm>
            <a:off x="2700339" y="3941764"/>
            <a:ext cx="20542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自由</a:t>
            </a:r>
            <a:r>
              <a:rPr lang="en-US" altLang="zh-CN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</a:p>
        </p:txBody>
      </p:sp>
      <p:sp>
        <p:nvSpPr>
          <p:cNvPr id="6153" name="MH_Other_3"/>
          <p:cNvSpPr txBox="1">
            <a:spLocks noChangeArrowheads="1"/>
          </p:cNvSpPr>
          <p:nvPr/>
        </p:nvSpPr>
        <p:spPr bwMode="auto">
          <a:xfrm>
            <a:off x="6375400" y="2335214"/>
            <a:ext cx="6683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800">
                <a:latin typeface="Microsoft YaHei" charset="0"/>
                <a:ea typeface="Microsoft YaHei" charset="0"/>
                <a:cs typeface="Microsoft YaHei" charset="0"/>
              </a:rPr>
              <a:t>05</a:t>
            </a:r>
            <a:endParaRPr lang="zh-CN" altLang="en-US" sz="28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54" name="MH_Text_5"/>
          <p:cNvSpPr>
            <a:spLocks noChangeArrowheads="1"/>
          </p:cNvSpPr>
          <p:nvPr/>
        </p:nvSpPr>
        <p:spPr bwMode="auto">
          <a:xfrm>
            <a:off x="7437439" y="2286000"/>
            <a:ext cx="205422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BAT可以帮你更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好地实现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你的理想</a:t>
            </a:r>
          </a:p>
        </p:txBody>
      </p:sp>
      <p:sp>
        <p:nvSpPr>
          <p:cNvPr id="6155" name="MH_SubTitle_5"/>
          <p:cNvSpPr>
            <a:spLocks noChangeArrowheads="1"/>
          </p:cNvSpPr>
          <p:nvPr/>
        </p:nvSpPr>
        <p:spPr bwMode="auto">
          <a:xfrm>
            <a:off x="7437439" y="1891072"/>
            <a:ext cx="205422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理想</a:t>
            </a:r>
          </a:p>
        </p:txBody>
      </p:sp>
      <p:sp>
        <p:nvSpPr>
          <p:cNvPr id="6156" name="MH_Other_4"/>
          <p:cNvSpPr txBox="1">
            <a:spLocks noChangeArrowheads="1"/>
          </p:cNvSpPr>
          <p:nvPr/>
        </p:nvSpPr>
        <p:spPr bwMode="auto">
          <a:xfrm>
            <a:off x="6375400" y="3698875"/>
            <a:ext cx="6683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800">
                <a:latin typeface="Microsoft YaHei" charset="0"/>
                <a:ea typeface="Microsoft YaHei" charset="0"/>
                <a:cs typeface="Microsoft YaHei" charset="0"/>
              </a:rPr>
              <a:t>03</a:t>
            </a:r>
            <a:endParaRPr lang="zh-CN" altLang="en-US" sz="28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57" name="MH_Text_3"/>
          <p:cNvSpPr>
            <a:spLocks noChangeArrowheads="1"/>
          </p:cNvSpPr>
          <p:nvPr/>
        </p:nvSpPr>
        <p:spPr bwMode="auto">
          <a:xfrm>
            <a:off x="7437438" y="3649664"/>
            <a:ext cx="4475162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马化腾27岁创立QQ，34岁公司上市 </a:t>
            </a:r>
            <a:endParaRPr lang="zh-CN" altLang="en-US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李彦宏32岁创立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百度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36岁上市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丁磊创立网易，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 29岁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NASDAQ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上市</a:t>
            </a:r>
          </a:p>
        </p:txBody>
      </p:sp>
      <p:sp>
        <p:nvSpPr>
          <p:cNvPr id="6158" name="MH_SubTitle_3"/>
          <p:cNvSpPr>
            <a:spLocks noChangeArrowheads="1"/>
          </p:cNvSpPr>
          <p:nvPr/>
        </p:nvSpPr>
        <p:spPr bwMode="auto">
          <a:xfrm>
            <a:off x="7437439" y="3254734"/>
            <a:ext cx="205422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未来发展</a:t>
            </a:r>
            <a:r>
              <a:rPr lang="en-US" altLang="zh-CN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</a:p>
        </p:txBody>
      </p:sp>
      <p:sp>
        <p:nvSpPr>
          <p:cNvPr id="6159" name="MH_Other_5"/>
          <p:cNvSpPr txBox="1">
            <a:spLocks noChangeArrowheads="1"/>
          </p:cNvSpPr>
          <p:nvPr/>
        </p:nvSpPr>
        <p:spPr bwMode="auto">
          <a:xfrm>
            <a:off x="6375400" y="5073651"/>
            <a:ext cx="668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800"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lang="zh-CN" altLang="en-US" sz="28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60" name="MH_Text_1"/>
          <p:cNvSpPr>
            <a:spLocks noChangeArrowheads="1"/>
          </p:cNvSpPr>
          <p:nvPr/>
        </p:nvSpPr>
        <p:spPr bwMode="auto">
          <a:xfrm>
            <a:off x="7437439" y="5024439"/>
            <a:ext cx="3268661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latin typeface="Microsoft YaHei" charset="0"/>
                <a:ea typeface="Microsoft YaHei" charset="0"/>
                <a:cs typeface="Microsoft YaHei" charset="0"/>
              </a:rPr>
              <a:t>BAT应届毕业生工资在15k左右，一年超过20w，三年后会翻倍</a:t>
            </a:r>
          </a:p>
        </p:txBody>
      </p:sp>
      <p:sp>
        <p:nvSpPr>
          <p:cNvPr id="6161" name="MH_SubTitle_1"/>
          <p:cNvSpPr>
            <a:spLocks noChangeArrowheads="1"/>
          </p:cNvSpPr>
          <p:nvPr/>
        </p:nvSpPr>
        <p:spPr bwMode="auto">
          <a:xfrm>
            <a:off x="7437439" y="4632325"/>
            <a:ext cx="20542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薪资高</a:t>
            </a:r>
            <a:r>
              <a:rPr lang="en-US" altLang="zh-CN" b="1">
                <a:solidFill>
                  <a:srgbClr val="90C413"/>
                </a:solidFill>
                <a:latin typeface="Microsoft YaHei" charset="0"/>
                <a:ea typeface="Microsoft YaHei" charset="0"/>
                <a:cs typeface="Microsoft YaHei" charset="0"/>
              </a:rPr>
              <a:t> </a:t>
            </a:r>
          </a:p>
        </p:txBody>
      </p:sp>
      <p:sp>
        <p:nvSpPr>
          <p:cNvPr id="6162" name="MH_Other_6"/>
          <p:cNvSpPr>
            <a:spLocks/>
          </p:cNvSpPr>
          <p:nvPr/>
        </p:nvSpPr>
        <p:spPr bwMode="auto">
          <a:xfrm>
            <a:off x="5981700" y="1801813"/>
            <a:ext cx="1455738" cy="1219200"/>
          </a:xfrm>
          <a:custGeom>
            <a:avLst/>
            <a:gdLst>
              <a:gd name="T0" fmla="*/ 0 w 1455738"/>
              <a:gd name="T1" fmla="*/ 1219200 h 1219200"/>
              <a:gd name="T2" fmla="*/ 0 w 1455738"/>
              <a:gd name="T3" fmla="*/ 528840 h 1219200"/>
              <a:gd name="T4" fmla="*/ 336877 w 1455738"/>
              <a:gd name="T5" fmla="*/ 191963 h 1219200"/>
              <a:gd name="T6" fmla="*/ 1150938 w 1455738"/>
              <a:gd name="T7" fmla="*/ 191963 h 1219200"/>
              <a:gd name="T8" fmla="*/ 1150938 w 1455738"/>
              <a:gd name="T9" fmla="*/ 0 h 1219200"/>
              <a:gd name="T10" fmla="*/ 1455738 w 1455738"/>
              <a:gd name="T11" fmla="*/ 304800 h 1219200"/>
              <a:gd name="T12" fmla="*/ 1150938 w 1455738"/>
              <a:gd name="T13" fmla="*/ 609600 h 1219200"/>
              <a:gd name="T14" fmla="*/ 1150938 w 1455738"/>
              <a:gd name="T15" fmla="*/ 417637 h 1219200"/>
              <a:gd name="T16" fmla="*/ 336877 w 1455738"/>
              <a:gd name="T17" fmla="*/ 417637 h 1219200"/>
              <a:gd name="T18" fmla="*/ 225674 w 1455738"/>
              <a:gd name="T19" fmla="*/ 528840 h 1219200"/>
              <a:gd name="T20" fmla="*/ 225674 w 1455738"/>
              <a:gd name="T21" fmla="*/ 1219200 h 1219200"/>
              <a:gd name="T22" fmla="*/ 0 w 1455738"/>
              <a:gd name="T23" fmla="*/ 1219200 h 121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738" h="1219200">
                <a:moveTo>
                  <a:pt x="0" y="1219200"/>
                </a:moveTo>
                <a:lnTo>
                  <a:pt x="0" y="528840"/>
                </a:lnTo>
                <a:cubicBezTo>
                  <a:pt x="0" y="342788"/>
                  <a:pt x="150825" y="191963"/>
                  <a:pt x="336877" y="191963"/>
                </a:cubicBezTo>
                <a:lnTo>
                  <a:pt x="1150938" y="191963"/>
                </a:lnTo>
                <a:lnTo>
                  <a:pt x="1150938" y="0"/>
                </a:lnTo>
                <a:lnTo>
                  <a:pt x="1455738" y="304800"/>
                </a:lnTo>
                <a:lnTo>
                  <a:pt x="1150938" y="609600"/>
                </a:lnTo>
                <a:lnTo>
                  <a:pt x="1150938" y="417637"/>
                </a:lnTo>
                <a:lnTo>
                  <a:pt x="336877" y="417637"/>
                </a:lnTo>
                <a:cubicBezTo>
                  <a:pt x="275461" y="417637"/>
                  <a:pt x="225674" y="467424"/>
                  <a:pt x="225674" y="528840"/>
                </a:cubicBezTo>
                <a:lnTo>
                  <a:pt x="225674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ECF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63" name="MH_Other_7"/>
          <p:cNvSpPr>
            <a:spLocks/>
          </p:cNvSpPr>
          <p:nvPr/>
        </p:nvSpPr>
        <p:spPr bwMode="auto">
          <a:xfrm flipH="1">
            <a:off x="4754564" y="2484438"/>
            <a:ext cx="1455737" cy="1219200"/>
          </a:xfrm>
          <a:custGeom>
            <a:avLst/>
            <a:gdLst>
              <a:gd name="T0" fmla="*/ 0 w 1455737"/>
              <a:gd name="T1" fmla="*/ 1219200 h 1219200"/>
              <a:gd name="T2" fmla="*/ 0 w 1455737"/>
              <a:gd name="T3" fmla="*/ 528840 h 1219200"/>
              <a:gd name="T4" fmla="*/ 336877 w 1455737"/>
              <a:gd name="T5" fmla="*/ 191963 h 1219200"/>
              <a:gd name="T6" fmla="*/ 1150937 w 1455737"/>
              <a:gd name="T7" fmla="*/ 191963 h 1219200"/>
              <a:gd name="T8" fmla="*/ 1150937 w 1455737"/>
              <a:gd name="T9" fmla="*/ 0 h 1219200"/>
              <a:gd name="T10" fmla="*/ 1455737 w 1455737"/>
              <a:gd name="T11" fmla="*/ 304800 h 1219200"/>
              <a:gd name="T12" fmla="*/ 1150937 w 1455737"/>
              <a:gd name="T13" fmla="*/ 609600 h 1219200"/>
              <a:gd name="T14" fmla="*/ 1150937 w 1455737"/>
              <a:gd name="T15" fmla="*/ 417637 h 1219200"/>
              <a:gd name="T16" fmla="*/ 336877 w 1455737"/>
              <a:gd name="T17" fmla="*/ 417637 h 1219200"/>
              <a:gd name="T18" fmla="*/ 225674 w 1455737"/>
              <a:gd name="T19" fmla="*/ 528840 h 1219200"/>
              <a:gd name="T20" fmla="*/ 225674 w 1455737"/>
              <a:gd name="T21" fmla="*/ 1219200 h 1219200"/>
              <a:gd name="T22" fmla="*/ 0 w 1455737"/>
              <a:gd name="T23" fmla="*/ 1219200 h 121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737" h="1219200">
                <a:moveTo>
                  <a:pt x="0" y="1219200"/>
                </a:moveTo>
                <a:lnTo>
                  <a:pt x="0" y="528840"/>
                </a:lnTo>
                <a:cubicBezTo>
                  <a:pt x="0" y="342788"/>
                  <a:pt x="150825" y="191963"/>
                  <a:pt x="336877" y="191963"/>
                </a:cubicBezTo>
                <a:lnTo>
                  <a:pt x="1150937" y="191963"/>
                </a:lnTo>
                <a:lnTo>
                  <a:pt x="1150937" y="0"/>
                </a:lnTo>
                <a:lnTo>
                  <a:pt x="1455737" y="304800"/>
                </a:lnTo>
                <a:lnTo>
                  <a:pt x="1150937" y="609600"/>
                </a:lnTo>
                <a:lnTo>
                  <a:pt x="1150937" y="417637"/>
                </a:lnTo>
                <a:lnTo>
                  <a:pt x="336877" y="417637"/>
                </a:lnTo>
                <a:cubicBezTo>
                  <a:pt x="275461" y="417637"/>
                  <a:pt x="225674" y="467424"/>
                  <a:pt x="225674" y="528840"/>
                </a:cubicBezTo>
                <a:lnTo>
                  <a:pt x="225674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D8F5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64" name="MH_Other_8"/>
          <p:cNvSpPr>
            <a:spLocks/>
          </p:cNvSpPr>
          <p:nvPr/>
        </p:nvSpPr>
        <p:spPr bwMode="auto">
          <a:xfrm>
            <a:off x="5981700" y="3167063"/>
            <a:ext cx="1455738" cy="1217612"/>
          </a:xfrm>
          <a:custGeom>
            <a:avLst/>
            <a:gdLst>
              <a:gd name="T0" fmla="*/ 0 w 1455738"/>
              <a:gd name="T1" fmla="*/ 1217612 h 1217612"/>
              <a:gd name="T2" fmla="*/ 0 w 1455738"/>
              <a:gd name="T3" fmla="*/ 528151 h 1217612"/>
              <a:gd name="T4" fmla="*/ 336438 w 1455738"/>
              <a:gd name="T5" fmla="*/ 191713 h 1217612"/>
              <a:gd name="T6" fmla="*/ 1151335 w 1455738"/>
              <a:gd name="T7" fmla="*/ 191713 h 1217612"/>
              <a:gd name="T8" fmla="*/ 1151335 w 1455738"/>
              <a:gd name="T9" fmla="*/ 0 h 1217612"/>
              <a:gd name="T10" fmla="*/ 1455738 w 1455738"/>
              <a:gd name="T11" fmla="*/ 304403 h 1217612"/>
              <a:gd name="T12" fmla="*/ 1151335 w 1455738"/>
              <a:gd name="T13" fmla="*/ 608806 h 1217612"/>
              <a:gd name="T14" fmla="*/ 1151335 w 1455738"/>
              <a:gd name="T15" fmla="*/ 417093 h 1217612"/>
              <a:gd name="T16" fmla="*/ 336438 w 1455738"/>
              <a:gd name="T17" fmla="*/ 417093 h 1217612"/>
              <a:gd name="T18" fmla="*/ 225380 w 1455738"/>
              <a:gd name="T19" fmla="*/ 528151 h 1217612"/>
              <a:gd name="T20" fmla="*/ 225380 w 1455738"/>
              <a:gd name="T21" fmla="*/ 1217612 h 1217612"/>
              <a:gd name="T22" fmla="*/ 0 w 1455738"/>
              <a:gd name="T23" fmla="*/ 1217612 h 1217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738" h="1217612">
                <a:moveTo>
                  <a:pt x="0" y="1217612"/>
                </a:moveTo>
                <a:lnTo>
                  <a:pt x="0" y="528151"/>
                </a:lnTo>
                <a:cubicBezTo>
                  <a:pt x="0" y="342341"/>
                  <a:pt x="150628" y="191713"/>
                  <a:pt x="336438" y="191713"/>
                </a:cubicBezTo>
                <a:lnTo>
                  <a:pt x="1151335" y="191713"/>
                </a:lnTo>
                <a:lnTo>
                  <a:pt x="1151335" y="0"/>
                </a:lnTo>
                <a:lnTo>
                  <a:pt x="1455738" y="304403"/>
                </a:lnTo>
                <a:lnTo>
                  <a:pt x="1151335" y="608806"/>
                </a:lnTo>
                <a:lnTo>
                  <a:pt x="1151335" y="417093"/>
                </a:lnTo>
                <a:lnTo>
                  <a:pt x="336438" y="417093"/>
                </a:lnTo>
                <a:cubicBezTo>
                  <a:pt x="275102" y="417093"/>
                  <a:pt x="225380" y="466815"/>
                  <a:pt x="225380" y="528151"/>
                </a:cubicBezTo>
                <a:lnTo>
                  <a:pt x="225380" y="1217612"/>
                </a:lnTo>
                <a:lnTo>
                  <a:pt x="0" y="1217612"/>
                </a:lnTo>
                <a:close/>
              </a:path>
            </a:pathLst>
          </a:custGeom>
          <a:solidFill>
            <a:srgbClr val="C5E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65" name="MH_Other_9"/>
          <p:cNvSpPr>
            <a:spLocks/>
          </p:cNvSpPr>
          <p:nvPr/>
        </p:nvSpPr>
        <p:spPr bwMode="auto">
          <a:xfrm flipH="1">
            <a:off x="4754564" y="3848100"/>
            <a:ext cx="1455737" cy="1219200"/>
          </a:xfrm>
          <a:custGeom>
            <a:avLst/>
            <a:gdLst>
              <a:gd name="T0" fmla="*/ 0 w 1455737"/>
              <a:gd name="T1" fmla="*/ 1219200 h 1219200"/>
              <a:gd name="T2" fmla="*/ 0 w 1455737"/>
              <a:gd name="T3" fmla="*/ 528840 h 1219200"/>
              <a:gd name="T4" fmla="*/ 336877 w 1455737"/>
              <a:gd name="T5" fmla="*/ 191963 h 1219200"/>
              <a:gd name="T6" fmla="*/ 1150937 w 1455737"/>
              <a:gd name="T7" fmla="*/ 191963 h 1219200"/>
              <a:gd name="T8" fmla="*/ 1150937 w 1455737"/>
              <a:gd name="T9" fmla="*/ 0 h 1219200"/>
              <a:gd name="T10" fmla="*/ 1455737 w 1455737"/>
              <a:gd name="T11" fmla="*/ 304800 h 1219200"/>
              <a:gd name="T12" fmla="*/ 1150937 w 1455737"/>
              <a:gd name="T13" fmla="*/ 609600 h 1219200"/>
              <a:gd name="T14" fmla="*/ 1150937 w 1455737"/>
              <a:gd name="T15" fmla="*/ 417637 h 1219200"/>
              <a:gd name="T16" fmla="*/ 336877 w 1455737"/>
              <a:gd name="T17" fmla="*/ 417637 h 1219200"/>
              <a:gd name="T18" fmla="*/ 225674 w 1455737"/>
              <a:gd name="T19" fmla="*/ 528840 h 1219200"/>
              <a:gd name="T20" fmla="*/ 225674 w 1455737"/>
              <a:gd name="T21" fmla="*/ 1219200 h 1219200"/>
              <a:gd name="T22" fmla="*/ 0 w 1455737"/>
              <a:gd name="T23" fmla="*/ 1219200 h 121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737" h="1219200">
                <a:moveTo>
                  <a:pt x="0" y="1219200"/>
                </a:moveTo>
                <a:lnTo>
                  <a:pt x="0" y="528840"/>
                </a:lnTo>
                <a:cubicBezTo>
                  <a:pt x="0" y="342788"/>
                  <a:pt x="150825" y="191963"/>
                  <a:pt x="336877" y="191963"/>
                </a:cubicBezTo>
                <a:lnTo>
                  <a:pt x="1150937" y="191963"/>
                </a:lnTo>
                <a:lnTo>
                  <a:pt x="1150937" y="0"/>
                </a:lnTo>
                <a:lnTo>
                  <a:pt x="1455737" y="304800"/>
                </a:lnTo>
                <a:lnTo>
                  <a:pt x="1150937" y="609600"/>
                </a:lnTo>
                <a:lnTo>
                  <a:pt x="1150937" y="417637"/>
                </a:lnTo>
                <a:lnTo>
                  <a:pt x="336877" y="417637"/>
                </a:lnTo>
                <a:cubicBezTo>
                  <a:pt x="275461" y="417637"/>
                  <a:pt x="225674" y="467424"/>
                  <a:pt x="225674" y="528840"/>
                </a:cubicBezTo>
                <a:lnTo>
                  <a:pt x="225674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90C4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66" name="MH_Other_10"/>
          <p:cNvSpPr>
            <a:spLocks/>
          </p:cNvSpPr>
          <p:nvPr/>
        </p:nvSpPr>
        <p:spPr bwMode="auto">
          <a:xfrm>
            <a:off x="5981700" y="4530725"/>
            <a:ext cx="1455738" cy="1219200"/>
          </a:xfrm>
          <a:custGeom>
            <a:avLst/>
            <a:gdLst>
              <a:gd name="T0" fmla="*/ 0 w 1455738"/>
              <a:gd name="T1" fmla="*/ 1219200 h 1219200"/>
              <a:gd name="T2" fmla="*/ 0 w 1455738"/>
              <a:gd name="T3" fmla="*/ 528840 h 1219200"/>
              <a:gd name="T4" fmla="*/ 336877 w 1455738"/>
              <a:gd name="T5" fmla="*/ 191963 h 1219200"/>
              <a:gd name="T6" fmla="*/ 1150938 w 1455738"/>
              <a:gd name="T7" fmla="*/ 191963 h 1219200"/>
              <a:gd name="T8" fmla="*/ 1150938 w 1455738"/>
              <a:gd name="T9" fmla="*/ 0 h 1219200"/>
              <a:gd name="T10" fmla="*/ 1455738 w 1455738"/>
              <a:gd name="T11" fmla="*/ 304800 h 1219200"/>
              <a:gd name="T12" fmla="*/ 1150938 w 1455738"/>
              <a:gd name="T13" fmla="*/ 609600 h 1219200"/>
              <a:gd name="T14" fmla="*/ 1150938 w 1455738"/>
              <a:gd name="T15" fmla="*/ 417637 h 1219200"/>
              <a:gd name="T16" fmla="*/ 336877 w 1455738"/>
              <a:gd name="T17" fmla="*/ 417637 h 1219200"/>
              <a:gd name="T18" fmla="*/ 225674 w 1455738"/>
              <a:gd name="T19" fmla="*/ 528840 h 1219200"/>
              <a:gd name="T20" fmla="*/ 225674 w 1455738"/>
              <a:gd name="T21" fmla="*/ 1219200 h 1219200"/>
              <a:gd name="T22" fmla="*/ 0 w 1455738"/>
              <a:gd name="T23" fmla="*/ 1219200 h 1219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738" h="1219200">
                <a:moveTo>
                  <a:pt x="0" y="1219200"/>
                </a:moveTo>
                <a:lnTo>
                  <a:pt x="0" y="528840"/>
                </a:lnTo>
                <a:cubicBezTo>
                  <a:pt x="0" y="342788"/>
                  <a:pt x="150825" y="191963"/>
                  <a:pt x="336877" y="191963"/>
                </a:cubicBezTo>
                <a:lnTo>
                  <a:pt x="1150938" y="191963"/>
                </a:lnTo>
                <a:lnTo>
                  <a:pt x="1150938" y="0"/>
                </a:lnTo>
                <a:lnTo>
                  <a:pt x="1455738" y="304800"/>
                </a:lnTo>
                <a:lnTo>
                  <a:pt x="1150938" y="609600"/>
                </a:lnTo>
                <a:lnTo>
                  <a:pt x="1150938" y="417637"/>
                </a:lnTo>
                <a:lnTo>
                  <a:pt x="336877" y="417637"/>
                </a:lnTo>
                <a:cubicBezTo>
                  <a:pt x="275461" y="417637"/>
                  <a:pt x="225674" y="467424"/>
                  <a:pt x="225674" y="528840"/>
                </a:cubicBezTo>
                <a:lnTo>
                  <a:pt x="225674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6C93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http://www.sfs-cn.com/node3/ypjs/node2701/node2706/images/00018315.jpg"/>
          <p:cNvPicPr>
            <a:picLocks noChangeAspect="1" noChangeArrowheads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9" y="3176"/>
            <a:ext cx="12233840" cy="73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MH_PageTitle"/>
          <p:cNvSpPr>
            <a:spLocks noGrp="1"/>
          </p:cNvSpPr>
          <p:nvPr>
            <p:ph type="title" idx="4294967295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你是那 </a:t>
            </a:r>
            <a:r>
              <a:rPr lang="en-US" altLang="zh-CN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&lt;1%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的人吗？</a:t>
            </a:r>
            <a:endParaRPr lang="zh-CN" altLang="zh-CN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7171" name="MH_Other_1"/>
          <p:cNvCxnSpPr>
            <a:cxnSpLocks noChangeShapeType="1"/>
          </p:cNvCxnSpPr>
          <p:nvPr/>
        </p:nvCxnSpPr>
        <p:spPr bwMode="auto">
          <a:xfrm rot="16200000" flipV="1">
            <a:off x="5412582" y="4704557"/>
            <a:ext cx="1068388" cy="3175"/>
          </a:xfrm>
          <a:prstGeom prst="bentConnector3">
            <a:avLst>
              <a:gd name="adj1" fmla="val 51694"/>
            </a:avLst>
          </a:prstGeom>
          <a:noFill/>
          <a:ln w="19050" cmpd="sng">
            <a:solidFill>
              <a:srgbClr val="B2B2B2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2" name="MH_Other_2"/>
          <p:cNvCxnSpPr>
            <a:cxnSpLocks noChangeShapeType="1"/>
          </p:cNvCxnSpPr>
          <p:nvPr/>
        </p:nvCxnSpPr>
        <p:spPr bwMode="auto">
          <a:xfrm rot="10800000">
            <a:off x="3563939" y="4116389"/>
            <a:ext cx="2452687" cy="1125537"/>
          </a:xfrm>
          <a:prstGeom prst="bentConnector2">
            <a:avLst/>
          </a:prstGeom>
          <a:noFill/>
          <a:ln w="19050" cmpd="sng">
            <a:solidFill>
              <a:srgbClr val="B2B2B2"/>
            </a:solidFill>
            <a:prstDash val="sys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3" name="MH_Other_3"/>
          <p:cNvCxnSpPr>
            <a:cxnSpLocks noChangeShapeType="1"/>
          </p:cNvCxnSpPr>
          <p:nvPr/>
        </p:nvCxnSpPr>
        <p:spPr bwMode="auto">
          <a:xfrm flipV="1">
            <a:off x="6024564" y="4027489"/>
            <a:ext cx="2530475" cy="1214437"/>
          </a:xfrm>
          <a:prstGeom prst="bentConnector2">
            <a:avLst/>
          </a:prstGeom>
          <a:noFill/>
          <a:ln w="19050" cmpd="sng">
            <a:solidFill>
              <a:srgbClr val="B2B2B2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4" name="MH_Other_4"/>
          <p:cNvGrpSpPr>
            <a:grpSpLocks/>
          </p:cNvGrpSpPr>
          <p:nvPr/>
        </p:nvGrpSpPr>
        <p:grpSpPr bwMode="auto">
          <a:xfrm>
            <a:off x="5462589" y="3133725"/>
            <a:ext cx="981075" cy="889000"/>
            <a:chOff x="0" y="0"/>
            <a:chExt cx="618" cy="560"/>
          </a:xfrm>
        </p:grpSpPr>
        <p:pic>
          <p:nvPicPr>
            <p:cNvPr id="7175" name="MH_Other_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18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 rot="3167260">
              <a:off x="131" y="-3"/>
              <a:ext cx="3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77" name="MH_Other_5"/>
          <p:cNvSpPr>
            <a:spLocks noChangeAspect="1" noChangeArrowheads="1"/>
          </p:cNvSpPr>
          <p:nvPr/>
        </p:nvSpPr>
        <p:spPr bwMode="auto">
          <a:xfrm>
            <a:off x="5399089" y="3074989"/>
            <a:ext cx="1195387" cy="1196975"/>
          </a:xfrm>
          <a:prstGeom prst="ellipse">
            <a:avLst/>
          </a:prstGeom>
          <a:solidFill>
            <a:srgbClr val="B0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78" name="MH_Other_6"/>
          <p:cNvSpPr>
            <a:spLocks noChangeAspect="1" noChangeArrowheads="1"/>
          </p:cNvSpPr>
          <p:nvPr/>
        </p:nvSpPr>
        <p:spPr bwMode="auto">
          <a:xfrm>
            <a:off x="5416551" y="3094038"/>
            <a:ext cx="1141413" cy="1141412"/>
          </a:xfrm>
          <a:prstGeom prst="ellipse">
            <a:avLst/>
          </a:prstGeom>
          <a:solidFill>
            <a:srgbClr val="25AC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79" name="MH_SubTitle_2"/>
          <p:cNvSpPr>
            <a:spLocks noChangeAspect="1" noChangeArrowheads="1"/>
          </p:cNvSpPr>
          <p:nvPr/>
        </p:nvSpPr>
        <p:spPr bwMode="auto">
          <a:xfrm>
            <a:off x="5492750" y="3168650"/>
            <a:ext cx="990600" cy="9921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Baidu</a:t>
            </a:r>
          </a:p>
          <a:p>
            <a:pPr algn="ctr"/>
            <a:r>
              <a:rPr lang="zh-CN" altLang="en-US" sz="1600" b="1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1500</a:t>
            </a:r>
            <a:endParaRPr lang="ko-KR" altLang="en-US" sz="1600" b="1">
              <a:solidFill>
                <a:srgbClr val="33333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80" name="MH_Other_7"/>
          <p:cNvSpPr>
            <a:spLocks noChangeAspect="1"/>
          </p:cNvSpPr>
          <p:nvPr/>
        </p:nvSpPr>
        <p:spPr bwMode="auto">
          <a:xfrm flipV="1">
            <a:off x="5554664" y="3232150"/>
            <a:ext cx="865187" cy="865188"/>
          </a:xfrm>
          <a:custGeom>
            <a:avLst/>
            <a:gdLst>
              <a:gd name="T0" fmla="*/ 855042 w 865187"/>
              <a:gd name="T1" fmla="*/ 525732 h 865188"/>
              <a:gd name="T2" fmla="*/ 385398 w 865187"/>
              <a:gd name="T3" fmla="*/ 862606 h 865188"/>
              <a:gd name="T4" fmla="*/ 0 w 865187"/>
              <a:gd name="T5" fmla="*/ 431888 h 865188"/>
              <a:gd name="T6" fmla="*/ 386803 w 865187"/>
              <a:gd name="T7" fmla="*/ 2431 h 865188"/>
              <a:gd name="T8" fmla="*/ 855345 w 865187"/>
              <a:gd name="T9" fmla="*/ 340837 h 865188"/>
              <a:gd name="T10" fmla="*/ 772890 w 865187"/>
              <a:gd name="T11" fmla="*/ 358733 h 865188"/>
              <a:gd name="T12" fmla="*/ 395734 w 865187"/>
              <a:gd name="T13" fmla="*/ 86330 h 865188"/>
              <a:gd name="T14" fmla="*/ 84374 w 865187"/>
              <a:gd name="T15" fmla="*/ 432026 h 865188"/>
              <a:gd name="T16" fmla="*/ 394603 w 865187"/>
              <a:gd name="T17" fmla="*/ 778737 h 865188"/>
              <a:gd name="T18" fmla="*/ 772647 w 865187"/>
              <a:gd name="T19" fmla="*/ 507567 h 865188"/>
              <a:gd name="T20" fmla="*/ 855042 w 865187"/>
              <a:gd name="T21" fmla="*/ 525732 h 865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5187" h="865188">
                <a:moveTo>
                  <a:pt x="855042" y="525732"/>
                </a:moveTo>
                <a:cubicBezTo>
                  <a:pt x="807478" y="741470"/>
                  <a:pt x="604999" y="886708"/>
                  <a:pt x="385398" y="862606"/>
                </a:cubicBezTo>
                <a:cubicBezTo>
                  <a:pt x="165797" y="838504"/>
                  <a:pt x="-361" y="652807"/>
                  <a:pt x="0" y="431888"/>
                </a:cubicBezTo>
                <a:cubicBezTo>
                  <a:pt x="361" y="210969"/>
                  <a:pt x="167124" y="25816"/>
                  <a:pt x="386803" y="2431"/>
                </a:cubicBezTo>
                <a:cubicBezTo>
                  <a:pt x="606481" y="-20954"/>
                  <a:pt x="808485" y="124944"/>
                  <a:pt x="855345" y="340837"/>
                </a:cubicBezTo>
                <a:lnTo>
                  <a:pt x="772890" y="358733"/>
                </a:lnTo>
                <a:cubicBezTo>
                  <a:pt x="735170" y="184948"/>
                  <a:pt x="572566" y="67506"/>
                  <a:pt x="395734" y="86330"/>
                </a:cubicBezTo>
                <a:cubicBezTo>
                  <a:pt x="218902" y="105154"/>
                  <a:pt x="84665" y="254195"/>
                  <a:pt x="84374" y="432026"/>
                </a:cubicBezTo>
                <a:cubicBezTo>
                  <a:pt x="84084" y="609857"/>
                  <a:pt x="217834" y="759336"/>
                  <a:pt x="394603" y="778737"/>
                </a:cubicBezTo>
                <a:cubicBezTo>
                  <a:pt x="571373" y="798138"/>
                  <a:pt x="734360" y="681228"/>
                  <a:pt x="772647" y="507567"/>
                </a:cubicBezTo>
                <a:lnTo>
                  <a:pt x="855042" y="525732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81" name="MH_Other_8"/>
          <p:cNvSpPr>
            <a:spLocks noChangeAspect="1" noChangeArrowheads="1"/>
          </p:cNvSpPr>
          <p:nvPr/>
        </p:nvSpPr>
        <p:spPr bwMode="auto">
          <a:xfrm>
            <a:off x="6315076" y="3609975"/>
            <a:ext cx="111125" cy="109538"/>
          </a:xfrm>
          <a:prstGeom prst="ellipse">
            <a:avLst/>
          </a:prstGeom>
          <a:solidFill>
            <a:srgbClr val="25A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82" name="MH_Other_9"/>
          <p:cNvSpPr>
            <a:spLocks noChangeAspect="1" noChangeArrowheads="1"/>
          </p:cNvSpPr>
          <p:nvPr/>
        </p:nvSpPr>
        <p:spPr bwMode="auto">
          <a:xfrm>
            <a:off x="2986089" y="3065464"/>
            <a:ext cx="1195387" cy="1196975"/>
          </a:xfrm>
          <a:prstGeom prst="ellipse">
            <a:avLst/>
          </a:prstGeom>
          <a:solidFill>
            <a:srgbClr val="F9D2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83" name="MH_Other_10"/>
          <p:cNvSpPr>
            <a:spLocks noChangeAspect="1" noChangeArrowheads="1"/>
          </p:cNvSpPr>
          <p:nvPr/>
        </p:nvSpPr>
        <p:spPr bwMode="auto">
          <a:xfrm>
            <a:off x="3013076" y="3094038"/>
            <a:ext cx="1141413" cy="1141412"/>
          </a:xfrm>
          <a:prstGeom prst="ellipse">
            <a:avLst/>
          </a:prstGeom>
          <a:solidFill>
            <a:srgbClr val="F3AB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184" name="MH_Other_11"/>
          <p:cNvGrpSpPr>
            <a:grpSpLocks/>
          </p:cNvGrpSpPr>
          <p:nvPr/>
        </p:nvGrpSpPr>
        <p:grpSpPr bwMode="auto">
          <a:xfrm>
            <a:off x="3060701" y="3140075"/>
            <a:ext cx="974725" cy="882650"/>
            <a:chOff x="0" y="0"/>
            <a:chExt cx="614" cy="556"/>
          </a:xfrm>
        </p:grpSpPr>
        <p:pic>
          <p:nvPicPr>
            <p:cNvPr id="7185" name="MH_Other_1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14" cy="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6" name="Text Box 18"/>
            <p:cNvSpPr txBox="1">
              <a:spLocks noChangeArrowheads="1"/>
            </p:cNvSpPr>
            <p:nvPr/>
          </p:nvSpPr>
          <p:spPr bwMode="auto">
            <a:xfrm rot="3167260">
              <a:off x="129" y="-5"/>
              <a:ext cx="3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87" name="MH_SubTitle_1"/>
          <p:cNvSpPr>
            <a:spLocks noChangeAspect="1" noChangeArrowheads="1"/>
          </p:cNvSpPr>
          <p:nvPr/>
        </p:nvSpPr>
        <p:spPr bwMode="auto">
          <a:xfrm>
            <a:off x="3087689" y="3168650"/>
            <a:ext cx="992187" cy="9921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QQ</a:t>
            </a:r>
          </a:p>
          <a:p>
            <a:pPr algn="ctr"/>
            <a:r>
              <a:rPr lang="zh-CN" altLang="en-US" sz="1600" b="1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1200</a:t>
            </a:r>
          </a:p>
        </p:txBody>
      </p:sp>
      <p:sp>
        <p:nvSpPr>
          <p:cNvPr id="7188" name="MH_Other_12"/>
          <p:cNvSpPr>
            <a:spLocks noChangeAspect="1"/>
          </p:cNvSpPr>
          <p:nvPr/>
        </p:nvSpPr>
        <p:spPr bwMode="auto">
          <a:xfrm flipV="1">
            <a:off x="3151189" y="3232150"/>
            <a:ext cx="865187" cy="865188"/>
          </a:xfrm>
          <a:custGeom>
            <a:avLst/>
            <a:gdLst>
              <a:gd name="T0" fmla="*/ 855042 w 865187"/>
              <a:gd name="T1" fmla="*/ 525732 h 865188"/>
              <a:gd name="T2" fmla="*/ 385398 w 865187"/>
              <a:gd name="T3" fmla="*/ 862606 h 865188"/>
              <a:gd name="T4" fmla="*/ 0 w 865187"/>
              <a:gd name="T5" fmla="*/ 431888 h 865188"/>
              <a:gd name="T6" fmla="*/ 386803 w 865187"/>
              <a:gd name="T7" fmla="*/ 2431 h 865188"/>
              <a:gd name="T8" fmla="*/ 855345 w 865187"/>
              <a:gd name="T9" fmla="*/ 340837 h 865188"/>
              <a:gd name="T10" fmla="*/ 772890 w 865187"/>
              <a:gd name="T11" fmla="*/ 358733 h 865188"/>
              <a:gd name="T12" fmla="*/ 395734 w 865187"/>
              <a:gd name="T13" fmla="*/ 86330 h 865188"/>
              <a:gd name="T14" fmla="*/ 84374 w 865187"/>
              <a:gd name="T15" fmla="*/ 432026 h 865188"/>
              <a:gd name="T16" fmla="*/ 394603 w 865187"/>
              <a:gd name="T17" fmla="*/ 778737 h 865188"/>
              <a:gd name="T18" fmla="*/ 772647 w 865187"/>
              <a:gd name="T19" fmla="*/ 507567 h 865188"/>
              <a:gd name="T20" fmla="*/ 855042 w 865187"/>
              <a:gd name="T21" fmla="*/ 525732 h 865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5187" h="865188">
                <a:moveTo>
                  <a:pt x="855042" y="525732"/>
                </a:moveTo>
                <a:cubicBezTo>
                  <a:pt x="807478" y="741470"/>
                  <a:pt x="604999" y="886708"/>
                  <a:pt x="385398" y="862606"/>
                </a:cubicBezTo>
                <a:cubicBezTo>
                  <a:pt x="165797" y="838504"/>
                  <a:pt x="-361" y="652807"/>
                  <a:pt x="0" y="431888"/>
                </a:cubicBezTo>
                <a:cubicBezTo>
                  <a:pt x="361" y="210969"/>
                  <a:pt x="167124" y="25816"/>
                  <a:pt x="386803" y="2431"/>
                </a:cubicBezTo>
                <a:cubicBezTo>
                  <a:pt x="606481" y="-20954"/>
                  <a:pt x="808485" y="124944"/>
                  <a:pt x="855345" y="340837"/>
                </a:cubicBezTo>
                <a:lnTo>
                  <a:pt x="772890" y="358733"/>
                </a:lnTo>
                <a:cubicBezTo>
                  <a:pt x="735170" y="184948"/>
                  <a:pt x="572566" y="67506"/>
                  <a:pt x="395734" y="86330"/>
                </a:cubicBezTo>
                <a:cubicBezTo>
                  <a:pt x="218902" y="105154"/>
                  <a:pt x="84665" y="254195"/>
                  <a:pt x="84374" y="432026"/>
                </a:cubicBezTo>
                <a:cubicBezTo>
                  <a:pt x="84084" y="609857"/>
                  <a:pt x="217834" y="759336"/>
                  <a:pt x="394603" y="778737"/>
                </a:cubicBezTo>
                <a:cubicBezTo>
                  <a:pt x="571373" y="798138"/>
                  <a:pt x="734360" y="681228"/>
                  <a:pt x="772647" y="507567"/>
                </a:cubicBezTo>
                <a:lnTo>
                  <a:pt x="855042" y="525732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89" name="MH_Other_13"/>
          <p:cNvSpPr>
            <a:spLocks noChangeAspect="1" noChangeArrowheads="1"/>
          </p:cNvSpPr>
          <p:nvPr/>
        </p:nvSpPr>
        <p:spPr bwMode="auto">
          <a:xfrm>
            <a:off x="3911601" y="3609975"/>
            <a:ext cx="112713" cy="109538"/>
          </a:xfrm>
          <a:prstGeom prst="ellipse">
            <a:avLst/>
          </a:prstGeom>
          <a:solidFill>
            <a:srgbClr val="F4AB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0" name="MH_Other_14"/>
          <p:cNvSpPr>
            <a:spLocks noChangeAspect="1" noChangeArrowheads="1"/>
          </p:cNvSpPr>
          <p:nvPr/>
        </p:nvSpPr>
        <p:spPr bwMode="auto">
          <a:xfrm>
            <a:off x="7923214" y="3065464"/>
            <a:ext cx="1195387" cy="1196975"/>
          </a:xfrm>
          <a:prstGeom prst="ellipse">
            <a:avLst/>
          </a:prstGeom>
          <a:solidFill>
            <a:srgbClr val="CCEA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1" name="MH_Other_15"/>
          <p:cNvSpPr>
            <a:spLocks noChangeAspect="1" noChangeArrowheads="1"/>
          </p:cNvSpPr>
          <p:nvPr/>
        </p:nvSpPr>
        <p:spPr bwMode="auto">
          <a:xfrm>
            <a:off x="7948613" y="3094038"/>
            <a:ext cx="1143000" cy="1141412"/>
          </a:xfrm>
          <a:prstGeom prst="ellipse">
            <a:avLst/>
          </a:prstGeom>
          <a:solidFill>
            <a:srgbClr val="92D0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192" name="MH_Other_16"/>
          <p:cNvGrpSpPr>
            <a:grpSpLocks/>
          </p:cNvGrpSpPr>
          <p:nvPr/>
        </p:nvGrpSpPr>
        <p:grpSpPr bwMode="auto">
          <a:xfrm>
            <a:off x="7991476" y="3140075"/>
            <a:ext cx="981075" cy="882650"/>
            <a:chOff x="0" y="0"/>
            <a:chExt cx="618" cy="556"/>
          </a:xfrm>
        </p:grpSpPr>
        <p:pic>
          <p:nvPicPr>
            <p:cNvPr id="7193" name="MH_Other_1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18" cy="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4" name="Text Box 26"/>
            <p:cNvSpPr txBox="1">
              <a:spLocks noChangeArrowheads="1"/>
            </p:cNvSpPr>
            <p:nvPr/>
          </p:nvSpPr>
          <p:spPr bwMode="auto">
            <a:xfrm rot="3167260">
              <a:off x="132" y="-5"/>
              <a:ext cx="3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95" name="MH_SubTitle_3"/>
          <p:cNvSpPr>
            <a:spLocks noChangeAspect="1" noChangeArrowheads="1"/>
          </p:cNvSpPr>
          <p:nvPr/>
        </p:nvSpPr>
        <p:spPr bwMode="auto">
          <a:xfrm>
            <a:off x="8026401" y="3168650"/>
            <a:ext cx="989013" cy="9921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Aliba</a:t>
            </a:r>
          </a:p>
          <a:p>
            <a:pPr algn="ctr"/>
            <a:r>
              <a:rPr lang="zh-CN" altLang="en-US" sz="1600" b="1" dirty="0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1000</a:t>
            </a:r>
            <a:endParaRPr lang="ko-KR" altLang="en-US" sz="1600" b="1" dirty="0">
              <a:solidFill>
                <a:srgbClr val="33333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6" name="MH_Other_17"/>
          <p:cNvSpPr>
            <a:spLocks noChangeAspect="1"/>
          </p:cNvSpPr>
          <p:nvPr/>
        </p:nvSpPr>
        <p:spPr bwMode="auto">
          <a:xfrm flipV="1">
            <a:off x="8088314" y="3232150"/>
            <a:ext cx="865187" cy="865188"/>
          </a:xfrm>
          <a:custGeom>
            <a:avLst/>
            <a:gdLst>
              <a:gd name="T0" fmla="*/ 855042 w 865187"/>
              <a:gd name="T1" fmla="*/ 525732 h 865188"/>
              <a:gd name="T2" fmla="*/ 385398 w 865187"/>
              <a:gd name="T3" fmla="*/ 862606 h 865188"/>
              <a:gd name="T4" fmla="*/ 0 w 865187"/>
              <a:gd name="T5" fmla="*/ 431888 h 865188"/>
              <a:gd name="T6" fmla="*/ 386803 w 865187"/>
              <a:gd name="T7" fmla="*/ 2431 h 865188"/>
              <a:gd name="T8" fmla="*/ 855345 w 865187"/>
              <a:gd name="T9" fmla="*/ 340837 h 865188"/>
              <a:gd name="T10" fmla="*/ 772890 w 865187"/>
              <a:gd name="T11" fmla="*/ 358733 h 865188"/>
              <a:gd name="T12" fmla="*/ 395734 w 865187"/>
              <a:gd name="T13" fmla="*/ 86330 h 865188"/>
              <a:gd name="T14" fmla="*/ 84374 w 865187"/>
              <a:gd name="T15" fmla="*/ 432026 h 865188"/>
              <a:gd name="T16" fmla="*/ 394603 w 865187"/>
              <a:gd name="T17" fmla="*/ 778737 h 865188"/>
              <a:gd name="T18" fmla="*/ 772647 w 865187"/>
              <a:gd name="T19" fmla="*/ 507567 h 865188"/>
              <a:gd name="T20" fmla="*/ 855042 w 865187"/>
              <a:gd name="T21" fmla="*/ 525732 h 865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5187" h="865188">
                <a:moveTo>
                  <a:pt x="855042" y="525732"/>
                </a:moveTo>
                <a:cubicBezTo>
                  <a:pt x="807478" y="741470"/>
                  <a:pt x="604999" y="886708"/>
                  <a:pt x="385398" y="862606"/>
                </a:cubicBezTo>
                <a:cubicBezTo>
                  <a:pt x="165797" y="838504"/>
                  <a:pt x="-361" y="652807"/>
                  <a:pt x="0" y="431888"/>
                </a:cubicBezTo>
                <a:cubicBezTo>
                  <a:pt x="361" y="210969"/>
                  <a:pt x="167124" y="25816"/>
                  <a:pt x="386803" y="2431"/>
                </a:cubicBezTo>
                <a:cubicBezTo>
                  <a:pt x="606481" y="-20954"/>
                  <a:pt x="808485" y="124944"/>
                  <a:pt x="855345" y="340837"/>
                </a:cubicBezTo>
                <a:lnTo>
                  <a:pt x="772890" y="358733"/>
                </a:lnTo>
                <a:cubicBezTo>
                  <a:pt x="735170" y="184948"/>
                  <a:pt x="572566" y="67506"/>
                  <a:pt x="395734" y="86330"/>
                </a:cubicBezTo>
                <a:cubicBezTo>
                  <a:pt x="218902" y="105154"/>
                  <a:pt x="84665" y="254195"/>
                  <a:pt x="84374" y="432026"/>
                </a:cubicBezTo>
                <a:cubicBezTo>
                  <a:pt x="84084" y="609857"/>
                  <a:pt x="217834" y="759336"/>
                  <a:pt x="394603" y="778737"/>
                </a:cubicBezTo>
                <a:cubicBezTo>
                  <a:pt x="571373" y="798138"/>
                  <a:pt x="734360" y="681228"/>
                  <a:pt x="772647" y="507567"/>
                </a:cubicBezTo>
                <a:lnTo>
                  <a:pt x="855042" y="525732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7" name="MH_Other_18"/>
          <p:cNvSpPr>
            <a:spLocks noChangeAspect="1" noChangeArrowheads="1"/>
          </p:cNvSpPr>
          <p:nvPr/>
        </p:nvSpPr>
        <p:spPr bwMode="auto">
          <a:xfrm>
            <a:off x="8848726" y="3609975"/>
            <a:ext cx="111125" cy="109538"/>
          </a:xfrm>
          <a:prstGeom prst="ellipse">
            <a:avLst/>
          </a:prstGeom>
          <a:solidFill>
            <a:srgbClr val="92D1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8" name="MH_Other_19"/>
          <p:cNvSpPr>
            <a:spLocks noChangeAspect="1" noChangeArrowheads="1"/>
          </p:cNvSpPr>
          <p:nvPr/>
        </p:nvSpPr>
        <p:spPr bwMode="auto">
          <a:xfrm>
            <a:off x="5151438" y="4519613"/>
            <a:ext cx="1612900" cy="1612900"/>
          </a:xfrm>
          <a:prstGeom prst="ellipse">
            <a:avLst/>
          </a:prstGeom>
          <a:solidFill>
            <a:srgbClr val="F2DB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99" name="MH_Other_20"/>
          <p:cNvSpPr>
            <a:spLocks noChangeAspect="1" noChangeArrowheads="1"/>
          </p:cNvSpPr>
          <p:nvPr/>
        </p:nvSpPr>
        <p:spPr bwMode="auto">
          <a:xfrm>
            <a:off x="5187951" y="4554538"/>
            <a:ext cx="1541463" cy="1543050"/>
          </a:xfrm>
          <a:prstGeom prst="ellipse">
            <a:avLst/>
          </a:prstGeom>
          <a:gradFill rotWithShape="0">
            <a:gsLst>
              <a:gs pos="0">
                <a:srgbClr val="EA8470"/>
              </a:gs>
              <a:gs pos="100000">
                <a:srgbClr val="E2593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200" name="MH_Other_21"/>
          <p:cNvGrpSpPr>
            <a:grpSpLocks/>
          </p:cNvGrpSpPr>
          <p:nvPr/>
        </p:nvGrpSpPr>
        <p:grpSpPr bwMode="auto">
          <a:xfrm>
            <a:off x="5248276" y="4621214"/>
            <a:ext cx="1317625" cy="1189037"/>
            <a:chOff x="0" y="0"/>
            <a:chExt cx="830" cy="749"/>
          </a:xfrm>
        </p:grpSpPr>
        <p:pic>
          <p:nvPicPr>
            <p:cNvPr id="7201" name="MH_Other_2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0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2" name="Text Box 34"/>
            <p:cNvSpPr txBox="1">
              <a:spLocks noChangeArrowheads="1"/>
            </p:cNvSpPr>
            <p:nvPr/>
          </p:nvSpPr>
          <p:spPr bwMode="auto">
            <a:xfrm rot="3167260">
              <a:off x="177" y="-9"/>
              <a:ext cx="5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ko-KR" altLang="en-US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203" name="MH_Title_1"/>
          <p:cNvSpPr>
            <a:spLocks noChangeAspect="1" noChangeArrowheads="1"/>
          </p:cNvSpPr>
          <p:nvPr/>
        </p:nvSpPr>
        <p:spPr bwMode="auto">
          <a:xfrm>
            <a:off x="5289550" y="4657726"/>
            <a:ext cx="1335088" cy="13366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211，985</a:t>
            </a:r>
          </a:p>
          <a:p>
            <a:pPr algn="ctr"/>
            <a:r>
              <a:rPr lang="zh-CN" altLang="en-US" sz="1200" b="1" dirty="0">
                <a:solidFill>
                  <a:srgbClr val="333333"/>
                </a:solidFill>
                <a:latin typeface="Microsoft YaHei" charset="0"/>
                <a:ea typeface="Microsoft YaHei" charset="0"/>
                <a:cs typeface="Microsoft YaHei" charset="0"/>
              </a:rPr>
              <a:t>40，0000+</a:t>
            </a:r>
          </a:p>
        </p:txBody>
      </p:sp>
      <p:sp>
        <p:nvSpPr>
          <p:cNvPr id="7204" name="MH_Other_22"/>
          <p:cNvSpPr>
            <a:spLocks noChangeAspect="1"/>
          </p:cNvSpPr>
          <p:nvPr/>
        </p:nvSpPr>
        <p:spPr bwMode="auto">
          <a:xfrm flipV="1">
            <a:off x="5375276" y="4743451"/>
            <a:ext cx="1165225" cy="1165225"/>
          </a:xfrm>
          <a:custGeom>
            <a:avLst/>
            <a:gdLst>
              <a:gd name="T0" fmla="*/ 1151561 w 1165225"/>
              <a:gd name="T1" fmla="*/ 708050 h 1165225"/>
              <a:gd name="T2" fmla="*/ 519049 w 1165225"/>
              <a:gd name="T3" fmla="*/ 1161748 h 1165225"/>
              <a:gd name="T4" fmla="*/ -1 w 1165225"/>
              <a:gd name="T5" fmla="*/ 581661 h 1165225"/>
              <a:gd name="T6" fmla="*/ 520941 w 1165225"/>
              <a:gd name="T7" fmla="*/ 3273 h 1165225"/>
              <a:gd name="T8" fmla="*/ 1151968 w 1165225"/>
              <a:gd name="T9" fmla="*/ 459034 h 1165225"/>
              <a:gd name="T10" fmla="*/ 1040921 w 1165225"/>
              <a:gd name="T11" fmla="*/ 483137 h 1165225"/>
              <a:gd name="T12" fmla="*/ 532970 w 1165225"/>
              <a:gd name="T13" fmla="*/ 116267 h 1165225"/>
              <a:gd name="T14" fmla="*/ 113633 w 1165225"/>
              <a:gd name="T15" fmla="*/ 581846 h 1165225"/>
              <a:gd name="T16" fmla="*/ 531447 w 1165225"/>
              <a:gd name="T17" fmla="*/ 1048792 h 1165225"/>
              <a:gd name="T18" fmla="*/ 1040594 w 1165225"/>
              <a:gd name="T19" fmla="*/ 683583 h 1165225"/>
              <a:gd name="T20" fmla="*/ 1151561 w 1165225"/>
              <a:gd name="T21" fmla="*/ 708050 h 1165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5225" h="1165225">
                <a:moveTo>
                  <a:pt x="1151561" y="708050"/>
                </a:moveTo>
                <a:cubicBezTo>
                  <a:pt x="1087502" y="998604"/>
                  <a:pt x="814805" y="1194208"/>
                  <a:pt x="519049" y="1161748"/>
                </a:cubicBezTo>
                <a:cubicBezTo>
                  <a:pt x="223293" y="1129288"/>
                  <a:pt x="-487" y="879193"/>
                  <a:pt x="-1" y="581661"/>
                </a:cubicBezTo>
                <a:cubicBezTo>
                  <a:pt x="485" y="284129"/>
                  <a:pt x="225080" y="34767"/>
                  <a:pt x="520941" y="3273"/>
                </a:cubicBezTo>
                <a:cubicBezTo>
                  <a:pt x="816801" y="-28221"/>
                  <a:pt x="1088858" y="168273"/>
                  <a:pt x="1151968" y="459034"/>
                </a:cubicBezTo>
                <a:lnTo>
                  <a:pt x="1040921" y="483137"/>
                </a:lnTo>
                <a:cubicBezTo>
                  <a:pt x="990120" y="249085"/>
                  <a:pt x="771126" y="90916"/>
                  <a:pt x="532970" y="116267"/>
                </a:cubicBezTo>
                <a:cubicBezTo>
                  <a:pt x="294814" y="141619"/>
                  <a:pt x="114024" y="342345"/>
                  <a:pt x="113633" y="581846"/>
                </a:cubicBezTo>
                <a:cubicBezTo>
                  <a:pt x="113242" y="821347"/>
                  <a:pt x="293375" y="1022663"/>
                  <a:pt x="531447" y="1048792"/>
                </a:cubicBezTo>
                <a:cubicBezTo>
                  <a:pt x="769519" y="1074921"/>
                  <a:pt x="989029" y="917468"/>
                  <a:pt x="1040594" y="683583"/>
                </a:cubicBezTo>
                <a:lnTo>
                  <a:pt x="1151561" y="70805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205" name="MH_Other_23"/>
          <p:cNvSpPr>
            <a:spLocks noChangeAspect="1" noChangeArrowheads="1"/>
          </p:cNvSpPr>
          <p:nvPr/>
        </p:nvSpPr>
        <p:spPr bwMode="auto">
          <a:xfrm>
            <a:off x="6400801" y="5251451"/>
            <a:ext cx="149225" cy="149225"/>
          </a:xfrm>
          <a:prstGeom prst="ellipse">
            <a:avLst/>
          </a:prstGeom>
          <a:solidFill>
            <a:srgbClr val="E159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206" name="MH_Desc_1"/>
          <p:cNvSpPr txBox="1">
            <a:spLocks noChangeArrowheads="1"/>
          </p:cNvSpPr>
          <p:nvPr/>
        </p:nvSpPr>
        <p:spPr bwMode="auto">
          <a:xfrm>
            <a:off x="2603500" y="1846264"/>
            <a:ext cx="70627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BAT每年校园招聘（不出现特殊情况下）总人数&lt;4000人，而211，985每年毕业人数超过40，0000，录取率&lt;1%</a:t>
            </a:r>
          </a:p>
        </p:txBody>
      </p:sp>
    </p:spTree>
    <p:extLst>
      <p:ext uri="{BB962C8B-B14F-4D97-AF65-F5344CB8AC3E}">
        <p14:creationId xmlns:p14="http://schemas.microsoft.com/office/powerpoint/2010/main" val="8928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422"/>
          </a:xfrm>
          <a:prstGeom prst="rect">
            <a:avLst/>
          </a:prstGeom>
        </p:spPr>
      </p:pic>
      <p:sp>
        <p:nvSpPr>
          <p:cNvPr id="8194" name="MH_Other_1"/>
          <p:cNvSpPr>
            <a:spLocks/>
          </p:cNvSpPr>
          <p:nvPr/>
        </p:nvSpPr>
        <p:spPr bwMode="auto">
          <a:xfrm>
            <a:off x="2905125" y="2473325"/>
            <a:ext cx="1085850" cy="1085850"/>
          </a:xfrm>
          <a:custGeom>
            <a:avLst/>
            <a:gdLst>
              <a:gd name="T0" fmla="*/ 542925 w 1085850"/>
              <a:gd name="T1" fmla="*/ 92925 h 1085850"/>
              <a:gd name="T2" fmla="*/ 92925 w 1085850"/>
              <a:gd name="T3" fmla="*/ 542925 h 1085850"/>
              <a:gd name="T4" fmla="*/ 542925 w 1085850"/>
              <a:gd name="T5" fmla="*/ 992925 h 1085850"/>
              <a:gd name="T6" fmla="*/ 992925 w 1085850"/>
              <a:gd name="T7" fmla="*/ 542925 h 1085850"/>
              <a:gd name="T8" fmla="*/ 542925 w 1085850"/>
              <a:gd name="T9" fmla="*/ 92925 h 1085850"/>
              <a:gd name="T10" fmla="*/ 542925 w 1085850"/>
              <a:gd name="T11" fmla="*/ 0 h 1085850"/>
              <a:gd name="T12" fmla="*/ 1085850 w 1085850"/>
              <a:gd name="T13" fmla="*/ 542925 h 1085850"/>
              <a:gd name="T14" fmla="*/ 542925 w 1085850"/>
              <a:gd name="T15" fmla="*/ 1085850 h 1085850"/>
              <a:gd name="T16" fmla="*/ 0 w 1085850"/>
              <a:gd name="T17" fmla="*/ 542925 h 1085850"/>
              <a:gd name="T18" fmla="*/ 542925 w 1085850"/>
              <a:gd name="T19" fmla="*/ 0 h 1085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rgbClr val="F363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195" name="MH_SubTitle_1"/>
          <p:cNvSpPr>
            <a:spLocks noChangeArrowheads="1"/>
          </p:cNvSpPr>
          <p:nvPr/>
        </p:nvSpPr>
        <p:spPr bwMode="auto">
          <a:xfrm>
            <a:off x="2998788" y="2565401"/>
            <a:ext cx="900112" cy="900113"/>
          </a:xfrm>
          <a:prstGeom prst="ellipse">
            <a:avLst/>
          </a:prstGeom>
          <a:solidFill>
            <a:srgbClr val="F3EFEF"/>
          </a:solidFill>
          <a:ln>
            <a:noFill/>
          </a:ln>
          <a:effectLst>
            <a:outerShdw blurRad="63500" sx="102000" sy="102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>
                <a:solidFill>
                  <a:srgbClr val="F0390E"/>
                </a:solidFill>
                <a:latin typeface="Microsoft YaHei" charset="0"/>
                <a:ea typeface="Microsoft YaHei" charset="0"/>
                <a:cs typeface="Microsoft YaHei" charset="0"/>
              </a:rPr>
              <a:t>技术</a:t>
            </a:r>
          </a:p>
        </p:txBody>
      </p:sp>
      <p:sp>
        <p:nvSpPr>
          <p:cNvPr id="8196" name="MH_Other_2"/>
          <p:cNvSpPr>
            <a:spLocks noChangeArrowheads="1"/>
          </p:cNvSpPr>
          <p:nvPr/>
        </p:nvSpPr>
        <p:spPr bwMode="auto">
          <a:xfrm>
            <a:off x="2609850" y="2803525"/>
            <a:ext cx="469900" cy="425450"/>
          </a:xfrm>
          <a:prstGeom prst="roundRect">
            <a:avLst>
              <a:gd name="adj" fmla="val 8819"/>
            </a:avLst>
          </a:prstGeom>
          <a:solidFill>
            <a:srgbClr val="F3EFEF"/>
          </a:solidFill>
          <a:ln>
            <a:noFill/>
          </a:ln>
          <a:effectLst>
            <a:outerShdw blurRad="63500" dist="38100" dir="108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F0390E"/>
                </a:solidFill>
                <a:latin typeface="Microsoft YaHei" charset="0"/>
                <a:ea typeface="Microsoft YaHei" charset="0"/>
                <a:cs typeface="Microsoft YaHei" charset="0"/>
              </a:rPr>
              <a:t>01</a:t>
            </a:r>
            <a:endParaRPr lang="zh-CN" altLang="en-US" sz="2000" b="1">
              <a:solidFill>
                <a:srgbClr val="F0390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197" name="MH_Text_1"/>
          <p:cNvSpPr>
            <a:spLocks noChangeArrowheads="1"/>
          </p:cNvSpPr>
          <p:nvPr/>
        </p:nvSpPr>
        <p:spPr bwMode="auto">
          <a:xfrm>
            <a:off x="3990975" y="2473325"/>
            <a:ext cx="2001838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>
                <a:latin typeface="Microsoft YaHei" charset="0"/>
                <a:ea typeface="Microsoft YaHei" charset="0"/>
                <a:cs typeface="Microsoft YaHei" charset="0"/>
              </a:rPr>
              <a:t>学校只学C，java</a:t>
            </a:r>
          </a:p>
        </p:txBody>
      </p:sp>
      <p:sp>
        <p:nvSpPr>
          <p:cNvPr id="8198" name="MH_Other_3"/>
          <p:cNvSpPr>
            <a:spLocks/>
          </p:cNvSpPr>
          <p:nvPr/>
        </p:nvSpPr>
        <p:spPr bwMode="auto">
          <a:xfrm>
            <a:off x="2905125" y="4279900"/>
            <a:ext cx="1085850" cy="1085850"/>
          </a:xfrm>
          <a:custGeom>
            <a:avLst/>
            <a:gdLst>
              <a:gd name="T0" fmla="*/ 542925 w 1085850"/>
              <a:gd name="T1" fmla="*/ 92925 h 1085850"/>
              <a:gd name="T2" fmla="*/ 92925 w 1085850"/>
              <a:gd name="T3" fmla="*/ 542925 h 1085850"/>
              <a:gd name="T4" fmla="*/ 542925 w 1085850"/>
              <a:gd name="T5" fmla="*/ 992925 h 1085850"/>
              <a:gd name="T6" fmla="*/ 992925 w 1085850"/>
              <a:gd name="T7" fmla="*/ 542925 h 1085850"/>
              <a:gd name="T8" fmla="*/ 542925 w 1085850"/>
              <a:gd name="T9" fmla="*/ 92925 h 1085850"/>
              <a:gd name="T10" fmla="*/ 542925 w 1085850"/>
              <a:gd name="T11" fmla="*/ 0 h 1085850"/>
              <a:gd name="T12" fmla="*/ 1085850 w 1085850"/>
              <a:gd name="T13" fmla="*/ 542925 h 1085850"/>
              <a:gd name="T14" fmla="*/ 542925 w 1085850"/>
              <a:gd name="T15" fmla="*/ 1085850 h 1085850"/>
              <a:gd name="T16" fmla="*/ 0 w 1085850"/>
              <a:gd name="T17" fmla="*/ 542925 h 1085850"/>
              <a:gd name="T18" fmla="*/ 542925 w 1085850"/>
              <a:gd name="T19" fmla="*/ 0 h 1085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rgbClr val="28AF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199" name="MH_SubTitle_3"/>
          <p:cNvSpPr>
            <a:spLocks noChangeArrowheads="1"/>
          </p:cNvSpPr>
          <p:nvPr/>
        </p:nvSpPr>
        <p:spPr bwMode="auto">
          <a:xfrm>
            <a:off x="2998787" y="4371976"/>
            <a:ext cx="992187" cy="900113"/>
          </a:xfrm>
          <a:prstGeom prst="ellipse">
            <a:avLst/>
          </a:prstGeom>
          <a:solidFill>
            <a:srgbClr val="F3EFEF"/>
          </a:solidFill>
          <a:ln>
            <a:noFill/>
          </a:ln>
          <a:effectLst>
            <a:outerShdw blurRad="63500" sx="102000" sy="102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2191B9"/>
                </a:solidFill>
                <a:latin typeface="Microsoft YaHei" charset="0"/>
                <a:ea typeface="Microsoft YaHei" charset="0"/>
                <a:cs typeface="Microsoft YaHei" charset="0"/>
              </a:rPr>
              <a:t>技术</a:t>
            </a:r>
            <a:endParaRPr lang="en-US" altLang="zh-CN" dirty="0">
              <a:solidFill>
                <a:srgbClr val="2191B9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0" name="MH_Other_4"/>
          <p:cNvSpPr>
            <a:spLocks noChangeArrowheads="1"/>
          </p:cNvSpPr>
          <p:nvPr/>
        </p:nvSpPr>
        <p:spPr bwMode="auto">
          <a:xfrm>
            <a:off x="2609850" y="4610100"/>
            <a:ext cx="469900" cy="425450"/>
          </a:xfrm>
          <a:prstGeom prst="roundRect">
            <a:avLst>
              <a:gd name="adj" fmla="val 8819"/>
            </a:avLst>
          </a:prstGeom>
          <a:solidFill>
            <a:srgbClr val="F3EFEF"/>
          </a:solidFill>
          <a:ln>
            <a:noFill/>
          </a:ln>
          <a:effectLst>
            <a:outerShdw blurRad="63500" dist="38100" dir="108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rgbClr val="2191B9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en-US" altLang="zh-CN" sz="2000" b="1" dirty="0">
                <a:solidFill>
                  <a:srgbClr val="2191B9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lang="zh-CN" altLang="en-US" sz="2000" b="1" dirty="0">
              <a:solidFill>
                <a:srgbClr val="2191B9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1" name="MH_Text_3"/>
          <p:cNvSpPr>
            <a:spLocks noChangeArrowheads="1"/>
          </p:cNvSpPr>
          <p:nvPr/>
        </p:nvSpPr>
        <p:spPr bwMode="auto">
          <a:xfrm>
            <a:off x="3990975" y="4279900"/>
            <a:ext cx="2001838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公司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要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PHP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、android、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</a:rPr>
              <a:t>i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OS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。。。</a:t>
            </a:r>
          </a:p>
        </p:txBody>
      </p:sp>
      <p:sp>
        <p:nvSpPr>
          <p:cNvPr id="8202" name="MH_Other_5"/>
          <p:cNvSpPr>
            <a:spLocks/>
          </p:cNvSpPr>
          <p:nvPr/>
        </p:nvSpPr>
        <p:spPr bwMode="auto">
          <a:xfrm>
            <a:off x="6710363" y="2473325"/>
            <a:ext cx="1085850" cy="1085850"/>
          </a:xfrm>
          <a:custGeom>
            <a:avLst/>
            <a:gdLst>
              <a:gd name="T0" fmla="*/ 542925 w 1085850"/>
              <a:gd name="T1" fmla="*/ 92925 h 1085850"/>
              <a:gd name="T2" fmla="*/ 92925 w 1085850"/>
              <a:gd name="T3" fmla="*/ 542925 h 1085850"/>
              <a:gd name="T4" fmla="*/ 542925 w 1085850"/>
              <a:gd name="T5" fmla="*/ 992925 h 1085850"/>
              <a:gd name="T6" fmla="*/ 992925 w 1085850"/>
              <a:gd name="T7" fmla="*/ 542925 h 1085850"/>
              <a:gd name="T8" fmla="*/ 542925 w 1085850"/>
              <a:gd name="T9" fmla="*/ 92925 h 1085850"/>
              <a:gd name="T10" fmla="*/ 542925 w 1085850"/>
              <a:gd name="T11" fmla="*/ 0 h 1085850"/>
              <a:gd name="T12" fmla="*/ 1085850 w 1085850"/>
              <a:gd name="T13" fmla="*/ 542925 h 1085850"/>
              <a:gd name="T14" fmla="*/ 542925 w 1085850"/>
              <a:gd name="T15" fmla="*/ 1085850 h 1085850"/>
              <a:gd name="T16" fmla="*/ 0 w 1085850"/>
              <a:gd name="T17" fmla="*/ 542925 h 1085850"/>
              <a:gd name="T18" fmla="*/ 542925 w 1085850"/>
              <a:gd name="T19" fmla="*/ 0 h 1085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rgbClr val="FCB9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3" name="MH_SubTitle_2"/>
          <p:cNvSpPr>
            <a:spLocks noChangeArrowheads="1"/>
          </p:cNvSpPr>
          <p:nvPr/>
        </p:nvSpPr>
        <p:spPr bwMode="auto">
          <a:xfrm>
            <a:off x="6804026" y="2565401"/>
            <a:ext cx="992187" cy="900113"/>
          </a:xfrm>
          <a:prstGeom prst="ellipse">
            <a:avLst/>
          </a:prstGeom>
          <a:solidFill>
            <a:srgbClr val="F3EFEF"/>
          </a:solidFill>
          <a:ln>
            <a:noFill/>
          </a:ln>
          <a:effectLst>
            <a:outerShdw blurRad="63500" sx="102000" sy="102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DC9F06"/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endParaRPr lang="en-US" altLang="zh-CN" dirty="0">
              <a:solidFill>
                <a:srgbClr val="DC9F0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4" name="MH_Other_6"/>
          <p:cNvSpPr>
            <a:spLocks noChangeArrowheads="1"/>
          </p:cNvSpPr>
          <p:nvPr/>
        </p:nvSpPr>
        <p:spPr bwMode="auto">
          <a:xfrm>
            <a:off x="6415088" y="2803525"/>
            <a:ext cx="469900" cy="425450"/>
          </a:xfrm>
          <a:prstGeom prst="roundRect">
            <a:avLst>
              <a:gd name="adj" fmla="val 8819"/>
            </a:avLst>
          </a:prstGeom>
          <a:solidFill>
            <a:srgbClr val="F3EFEF"/>
          </a:solidFill>
          <a:ln>
            <a:noFill/>
          </a:ln>
          <a:effectLst>
            <a:outerShdw blurRad="63500" dist="38100" dir="108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E8A706"/>
                </a:solidFill>
                <a:latin typeface="Microsoft YaHei" charset="0"/>
                <a:ea typeface="Microsoft YaHei" charset="0"/>
                <a:cs typeface="Microsoft YaHei" charset="0"/>
              </a:rPr>
              <a:t>02</a:t>
            </a:r>
            <a:endParaRPr lang="zh-CN" altLang="en-US" sz="2000" b="1">
              <a:solidFill>
                <a:srgbClr val="E8A70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5" name="MH_Text_2"/>
          <p:cNvSpPr>
            <a:spLocks noChangeArrowheads="1"/>
          </p:cNvSpPr>
          <p:nvPr/>
        </p:nvSpPr>
        <p:spPr bwMode="auto">
          <a:xfrm>
            <a:off x="7796213" y="2473325"/>
            <a:ext cx="2000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>
                <a:latin typeface="Microsoft YaHei" charset="0"/>
                <a:ea typeface="Microsoft YaHei" charset="0"/>
                <a:cs typeface="Microsoft YaHei" charset="0"/>
              </a:rPr>
              <a:t>学校没有产品经理，运营相关课程</a:t>
            </a:r>
          </a:p>
        </p:txBody>
      </p:sp>
      <p:sp>
        <p:nvSpPr>
          <p:cNvPr id="8206" name="MH_Other_7"/>
          <p:cNvSpPr>
            <a:spLocks/>
          </p:cNvSpPr>
          <p:nvPr/>
        </p:nvSpPr>
        <p:spPr bwMode="auto">
          <a:xfrm>
            <a:off x="6710363" y="4279900"/>
            <a:ext cx="1085850" cy="1085850"/>
          </a:xfrm>
          <a:custGeom>
            <a:avLst/>
            <a:gdLst>
              <a:gd name="T0" fmla="*/ 542925 w 1085850"/>
              <a:gd name="T1" fmla="*/ 92925 h 1085850"/>
              <a:gd name="T2" fmla="*/ 92925 w 1085850"/>
              <a:gd name="T3" fmla="*/ 542925 h 1085850"/>
              <a:gd name="T4" fmla="*/ 542925 w 1085850"/>
              <a:gd name="T5" fmla="*/ 992925 h 1085850"/>
              <a:gd name="T6" fmla="*/ 992925 w 1085850"/>
              <a:gd name="T7" fmla="*/ 542925 h 1085850"/>
              <a:gd name="T8" fmla="*/ 542925 w 1085850"/>
              <a:gd name="T9" fmla="*/ 92925 h 1085850"/>
              <a:gd name="T10" fmla="*/ 542925 w 1085850"/>
              <a:gd name="T11" fmla="*/ 0 h 1085850"/>
              <a:gd name="T12" fmla="*/ 1085850 w 1085850"/>
              <a:gd name="T13" fmla="*/ 542925 h 1085850"/>
              <a:gd name="T14" fmla="*/ 542925 w 1085850"/>
              <a:gd name="T15" fmla="*/ 1085850 h 1085850"/>
              <a:gd name="T16" fmla="*/ 0 w 1085850"/>
              <a:gd name="T17" fmla="*/ 542925 h 1085850"/>
              <a:gd name="T18" fmla="*/ 542925 w 1085850"/>
              <a:gd name="T19" fmla="*/ 0 h 1085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rgbClr val="808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7" name="MH_SubTitle_4"/>
          <p:cNvSpPr>
            <a:spLocks noChangeArrowheads="1"/>
          </p:cNvSpPr>
          <p:nvPr/>
        </p:nvSpPr>
        <p:spPr bwMode="auto">
          <a:xfrm>
            <a:off x="6804026" y="4371976"/>
            <a:ext cx="900113" cy="900113"/>
          </a:xfrm>
          <a:prstGeom prst="ellipse">
            <a:avLst/>
          </a:prstGeom>
          <a:solidFill>
            <a:srgbClr val="F3EFEF"/>
          </a:solidFill>
          <a:ln>
            <a:noFill/>
          </a:ln>
          <a:effectLst>
            <a:outerShdw blurRad="63500" sx="102000" sy="102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zh-CN" altLang="en-US" dirty="0" smtClean="0">
                <a:solidFill>
                  <a:srgbClr val="6B6DB5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6B6DB5"/>
                </a:solidFill>
                <a:latin typeface="Microsoft YaHei" charset="0"/>
                <a:ea typeface="Microsoft YaHei" charset="0"/>
                <a:cs typeface="Microsoft YaHei" charset="0"/>
              </a:rPr>
              <a:t>ALL</a:t>
            </a:r>
            <a:endParaRPr lang="en-US" altLang="zh-CN" dirty="0">
              <a:solidFill>
                <a:srgbClr val="6B6DB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8" name="MH_Other_8"/>
          <p:cNvSpPr>
            <a:spLocks noChangeArrowheads="1"/>
          </p:cNvSpPr>
          <p:nvPr/>
        </p:nvSpPr>
        <p:spPr bwMode="auto">
          <a:xfrm>
            <a:off x="6415088" y="4610100"/>
            <a:ext cx="469900" cy="425450"/>
          </a:xfrm>
          <a:prstGeom prst="roundRect">
            <a:avLst>
              <a:gd name="adj" fmla="val 8819"/>
            </a:avLst>
          </a:prstGeom>
          <a:solidFill>
            <a:srgbClr val="F3EFEF"/>
          </a:solidFill>
          <a:ln>
            <a:noFill/>
          </a:ln>
          <a:effectLst>
            <a:outerShdw blurRad="63500" dist="38100" dir="108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2000" b="1">
                <a:solidFill>
                  <a:srgbClr val="6B6DB5"/>
                </a:solidFill>
                <a:latin typeface="Microsoft YaHei" charset="0"/>
                <a:ea typeface="Microsoft YaHei" charset="0"/>
                <a:cs typeface="Microsoft YaHei" charset="0"/>
              </a:rPr>
              <a:t>04</a:t>
            </a:r>
            <a:endParaRPr lang="zh-CN" altLang="en-US" sz="2000" b="1">
              <a:solidFill>
                <a:srgbClr val="6B6DB5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209" name="MH_Text_4"/>
          <p:cNvSpPr>
            <a:spLocks noChangeArrowheads="1"/>
          </p:cNvSpPr>
          <p:nvPr/>
        </p:nvSpPr>
        <p:spPr bwMode="auto">
          <a:xfrm>
            <a:off x="7796213" y="4279900"/>
            <a:ext cx="20002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市场上对于这块缺口很大</a:t>
            </a:r>
          </a:p>
        </p:txBody>
      </p:sp>
      <p:sp>
        <p:nvSpPr>
          <p:cNvPr id="8210" name="MH_PageTitle"/>
          <p:cNvSpPr>
            <a:spLocks noGrp="1"/>
          </p:cNvSpPr>
          <p:nvPr>
            <p:ph type="title" idx="4294967295"/>
          </p:nvPr>
        </p:nvSpPr>
        <p:spPr>
          <a:xfrm>
            <a:off x="2152650" y="909638"/>
            <a:ext cx="7886700" cy="1325563"/>
          </a:xfrm>
        </p:spPr>
        <p:txBody>
          <a:bodyPr/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你做了哪些准备？</a:t>
            </a:r>
            <a:endParaRPr lang="zh-CN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校园招聘的时间点</a:t>
            </a:r>
            <a:endParaRPr lang="zh-CN" altLang="en-US" sz="4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1150" y="2209800"/>
            <a:ext cx="10223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每年的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-6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月：面向大三、研一、研二的实习生校招</a:t>
            </a: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Arial" charset="0"/>
              <a:buChar char="•"/>
            </a:pPr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每年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9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-11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月：面向应届毕业生的校招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4889</TotalTime>
  <Words>798</Words>
  <Application>Microsoft Macintosh PowerPoint</Application>
  <PresentationFormat>宽屏</PresentationFormat>
  <Paragraphs>137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Calibri</vt:lpstr>
      <vt:lpstr>Microsoft YaHei</vt:lpstr>
      <vt:lpstr>Tw Cen MT</vt:lpstr>
      <vt:lpstr>Wingdings</vt:lpstr>
      <vt:lpstr>宋体</vt:lpstr>
      <vt:lpstr>微软雅黑</vt:lpstr>
      <vt:lpstr>Arial</vt:lpstr>
      <vt:lpstr>水滴</vt:lpstr>
      <vt:lpstr>PowerPoint 演示文稿</vt:lpstr>
      <vt:lpstr>PowerPoint 演示文稿</vt:lpstr>
      <vt:lpstr>PowerPoint 演示文稿</vt:lpstr>
      <vt:lpstr>PowerPoint 演示文稿</vt:lpstr>
      <vt:lpstr>互联网与我们的关系</vt:lpstr>
      <vt:lpstr>BAT可以帮你做什么</vt:lpstr>
      <vt:lpstr>你是那 &lt;1% 的人吗？</vt:lpstr>
      <vt:lpstr>你做了哪些准备？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李杰锋</cp:lastModifiedBy>
  <cp:revision>632</cp:revision>
  <dcterms:created xsi:type="dcterms:W3CDTF">2015-06-15T09:41:00Z</dcterms:created>
  <dcterms:modified xsi:type="dcterms:W3CDTF">2015-12-03T07:51:18Z</dcterms:modified>
</cp:coreProperties>
</file>